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14" r:id="rId3"/>
    <p:sldId id="315" r:id="rId4"/>
    <p:sldId id="316" r:id="rId5"/>
    <p:sldId id="317" r:id="rId6"/>
    <p:sldId id="318" r:id="rId7"/>
    <p:sldId id="332" r:id="rId8"/>
    <p:sldId id="309" r:id="rId9"/>
    <p:sldId id="261" r:id="rId10"/>
    <p:sldId id="262" r:id="rId11"/>
    <p:sldId id="263" r:id="rId12"/>
    <p:sldId id="265" r:id="rId13"/>
    <p:sldId id="264" r:id="rId14"/>
    <p:sldId id="266" r:id="rId15"/>
    <p:sldId id="267" r:id="rId16"/>
    <p:sldId id="268" r:id="rId17"/>
    <p:sldId id="288" r:id="rId18"/>
    <p:sldId id="289" r:id="rId19"/>
    <p:sldId id="269" r:id="rId20"/>
    <p:sldId id="270" r:id="rId21"/>
    <p:sldId id="271" r:id="rId22"/>
    <p:sldId id="272" r:id="rId23"/>
    <p:sldId id="277" r:id="rId24"/>
    <p:sldId id="278" r:id="rId25"/>
    <p:sldId id="279" r:id="rId26"/>
    <p:sldId id="280" r:id="rId27"/>
    <p:sldId id="281" r:id="rId28"/>
    <p:sldId id="282" r:id="rId29"/>
    <p:sldId id="283" r:id="rId30"/>
    <p:sldId id="284" r:id="rId31"/>
    <p:sldId id="285" r:id="rId32"/>
    <p:sldId id="286" r:id="rId33"/>
    <p:sldId id="273" r:id="rId34"/>
    <p:sldId id="290" r:id="rId35"/>
    <p:sldId id="274" r:id="rId36"/>
    <p:sldId id="291" r:id="rId37"/>
    <p:sldId id="292" r:id="rId38"/>
    <p:sldId id="293" r:id="rId39"/>
    <p:sldId id="307" r:id="rId40"/>
    <p:sldId id="319" r:id="rId41"/>
    <p:sldId id="320" r:id="rId42"/>
    <p:sldId id="322" r:id="rId43"/>
    <p:sldId id="321" r:id="rId44"/>
    <p:sldId id="323" r:id="rId45"/>
    <p:sldId id="324" r:id="rId46"/>
    <p:sldId id="325" r:id="rId47"/>
    <p:sldId id="326" r:id="rId48"/>
    <p:sldId id="327" r:id="rId49"/>
    <p:sldId id="328" r:id="rId50"/>
    <p:sldId id="329" r:id="rId51"/>
    <p:sldId id="330" r:id="rId52"/>
    <p:sldId id="310" r:id="rId53"/>
    <p:sldId id="311" r:id="rId54"/>
    <p:sldId id="312" r:id="rId55"/>
    <p:sldId id="313" r:id="rId56"/>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676" autoAdjust="0"/>
  </p:normalViewPr>
  <p:slideViewPr>
    <p:cSldViewPr>
      <p:cViewPr varScale="1">
        <p:scale>
          <a:sx n="87" d="100"/>
          <a:sy n="87" d="100"/>
        </p:scale>
        <p:origin x="-1062" y="-84"/>
      </p:cViewPr>
      <p:guideLst>
        <p:guide orient="horz" pos="2160"/>
        <p:guide pos="2880"/>
      </p:guideLst>
    </p:cSldViewPr>
  </p:slideViewPr>
  <p:outlineViewPr>
    <p:cViewPr>
      <p:scale>
        <a:sx n="33" d="100"/>
        <a:sy n="33" d="100"/>
      </p:scale>
      <p:origin x="42" y="300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CEE47281-D027-432B-BD4F-E029528C6265}" type="datetimeFigureOut">
              <a:rPr lang="en-US" smtClean="0"/>
              <a:t>9/19/2016</a:t>
            </a:fld>
            <a:endParaRPr lang="en-US"/>
          </a:p>
        </p:txBody>
      </p:sp>
      <p:sp>
        <p:nvSpPr>
          <p:cNvPr id="8" name="Slide Number Placeholder 7"/>
          <p:cNvSpPr>
            <a:spLocks noGrp="1"/>
          </p:cNvSpPr>
          <p:nvPr>
            <p:ph type="sldNum" sz="quarter" idx="11"/>
          </p:nvPr>
        </p:nvSpPr>
        <p:spPr/>
        <p:txBody>
          <a:bodyPr/>
          <a:lstStyle/>
          <a:p>
            <a:fld id="{9BDA6BE1-02F7-43E8-9DA2-8F0774826E5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47281-D027-432B-BD4F-E029528C6265}" type="datetimeFigureOut">
              <a:rPr lang="en-US" smtClean="0"/>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A6BE1-02F7-43E8-9DA2-8F0774826E5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47281-D027-432B-BD4F-E029528C6265}" type="datetimeFigureOut">
              <a:rPr lang="en-US" smtClean="0"/>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A6BE1-02F7-43E8-9DA2-8F0774826E5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CEE47281-D027-432B-BD4F-E029528C6265}" type="datetimeFigureOut">
              <a:rPr lang="en-US" smtClean="0"/>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A6BE1-02F7-43E8-9DA2-8F0774826E5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E47281-D027-432B-BD4F-E029528C6265}" type="datetimeFigureOut">
              <a:rPr lang="en-US" smtClean="0"/>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A6BE1-02F7-43E8-9DA2-8F0774826E5E}"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CEE47281-D027-432B-BD4F-E029528C6265}" type="datetimeFigureOut">
              <a:rPr lang="en-US" smtClean="0"/>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A6BE1-02F7-43E8-9DA2-8F0774826E5E}"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EE47281-D027-432B-BD4F-E029528C6265}" type="datetimeFigureOut">
              <a:rPr lang="en-US" smtClean="0"/>
              <a:t>9/19/2016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DA6BE1-02F7-43E8-9DA2-8F0774826E5E}"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E47281-D027-432B-BD4F-E029528C6265}" type="datetimeFigureOut">
              <a:rPr lang="en-US" smtClean="0"/>
              <a:t>9/19/2016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DA6BE1-02F7-43E8-9DA2-8F0774826E5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47281-D027-432B-BD4F-E029528C6265}" type="datetimeFigureOut">
              <a:rPr lang="en-US" smtClean="0"/>
              <a:t>9/19/2016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DA6BE1-02F7-43E8-9DA2-8F0774826E5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E47281-D027-432B-BD4F-E029528C6265}" type="datetimeFigureOut">
              <a:rPr lang="en-US" smtClean="0"/>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A6BE1-02F7-43E8-9DA2-8F0774826E5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E47281-D027-432B-BD4F-E029528C6265}" type="datetimeFigureOut">
              <a:rPr lang="en-US" smtClean="0"/>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A6BE1-02F7-43E8-9DA2-8F0774826E5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CEE47281-D027-432B-BD4F-E029528C6265}" type="datetimeFigureOut">
              <a:rPr lang="en-US" smtClean="0"/>
              <a:t>9/19/2016</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BDA6BE1-02F7-43E8-9DA2-8F0774826E5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Physical World</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5031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will know</a:t>
            </a:r>
            <a:endParaRPr lang="en-US" dirty="0"/>
          </a:p>
        </p:txBody>
      </p:sp>
      <p:sp>
        <p:nvSpPr>
          <p:cNvPr id="3" name="Content Placeholder 2"/>
          <p:cNvSpPr>
            <a:spLocks noGrp="1"/>
          </p:cNvSpPr>
          <p:nvPr>
            <p:ph idx="1"/>
          </p:nvPr>
        </p:nvSpPr>
        <p:spPr>
          <a:xfrm>
            <a:off x="457200" y="1600200"/>
            <a:ext cx="8229600" cy="4800600"/>
          </a:xfrm>
        </p:spPr>
        <p:txBody>
          <a:bodyPr>
            <a:noAutofit/>
          </a:bodyPr>
          <a:lstStyle/>
          <a:p>
            <a:r>
              <a:rPr lang="en-US" dirty="0" smtClean="0"/>
              <a:t>Earth is part of a larger physical system that contains other planets, moons, and stars.</a:t>
            </a:r>
          </a:p>
          <a:p>
            <a:endParaRPr lang="en-US" dirty="0" smtClean="0"/>
          </a:p>
          <a:p>
            <a:r>
              <a:rPr lang="en-US" dirty="0" smtClean="0"/>
              <a:t>The planets, moons, stars, asteroids, comets, and meteorites revolve around the sun.</a:t>
            </a:r>
          </a:p>
          <a:p>
            <a:endParaRPr lang="en-US" dirty="0" smtClean="0"/>
          </a:p>
          <a:p>
            <a:r>
              <a:rPr lang="en-US" dirty="0" smtClean="0"/>
              <a:t>Earth’s surface is a complex mix of landforms and water systems.</a:t>
            </a:r>
          </a:p>
          <a:p>
            <a:endParaRPr lang="en-US" dirty="0" smtClean="0"/>
          </a:p>
          <a:p>
            <a:r>
              <a:rPr lang="en-US" dirty="0" smtClean="0"/>
              <a:t>The </a:t>
            </a:r>
            <a:r>
              <a:rPr lang="en-US" dirty="0" smtClean="0">
                <a:solidFill>
                  <a:schemeClr val="accent3">
                    <a:lumMod val="75000"/>
                  </a:schemeClr>
                </a:solidFill>
              </a:rPr>
              <a:t>hydrosphere</a:t>
            </a:r>
            <a:r>
              <a:rPr lang="en-US" dirty="0" smtClean="0"/>
              <a:t>, </a:t>
            </a:r>
            <a:r>
              <a:rPr lang="en-US" dirty="0" smtClean="0">
                <a:solidFill>
                  <a:schemeClr val="accent1">
                    <a:lumMod val="75000"/>
                  </a:schemeClr>
                </a:solidFill>
              </a:rPr>
              <a:t>lithosphere</a:t>
            </a:r>
            <a:r>
              <a:rPr lang="en-US" dirty="0" smtClean="0"/>
              <a:t>, and </a:t>
            </a:r>
            <a:r>
              <a:rPr lang="en-US" dirty="0" smtClean="0">
                <a:solidFill>
                  <a:schemeClr val="accent4">
                    <a:lumMod val="75000"/>
                  </a:schemeClr>
                </a:solidFill>
              </a:rPr>
              <a:t>atmosphere</a:t>
            </a:r>
            <a:r>
              <a:rPr lang="en-US" dirty="0" smtClean="0"/>
              <a:t> work together to form the </a:t>
            </a:r>
            <a:r>
              <a:rPr lang="en-US" dirty="0" smtClean="0">
                <a:solidFill>
                  <a:schemeClr val="accent2">
                    <a:lumMod val="50000"/>
                  </a:schemeClr>
                </a:solidFill>
              </a:rPr>
              <a:t>biosphere</a:t>
            </a:r>
            <a:r>
              <a:rPr lang="en-US" dirty="0" smtClean="0"/>
              <a:t>.</a:t>
            </a:r>
            <a:endParaRPr lang="en-US" dirty="0"/>
          </a:p>
        </p:txBody>
      </p:sp>
    </p:spTree>
    <p:extLst>
      <p:ext uri="{BB962C8B-B14F-4D97-AF65-F5344CB8AC3E}">
        <p14:creationId xmlns:p14="http://schemas.microsoft.com/office/powerpoint/2010/main" val="2329589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Solar System</a:t>
            </a:r>
            <a:endParaRPr lang="en-US" sz="4800" dirty="0"/>
          </a:p>
        </p:txBody>
      </p:sp>
      <p:sp>
        <p:nvSpPr>
          <p:cNvPr id="3" name="Content Placeholder 2"/>
          <p:cNvSpPr>
            <a:spLocks noGrp="1"/>
          </p:cNvSpPr>
          <p:nvPr>
            <p:ph idx="1"/>
          </p:nvPr>
        </p:nvSpPr>
        <p:spPr>
          <a:xfrm>
            <a:off x="609600" y="1676400"/>
            <a:ext cx="7924800" cy="4114800"/>
          </a:xfrm>
        </p:spPr>
        <p:txBody>
          <a:bodyPr>
            <a:noAutofit/>
          </a:bodyPr>
          <a:lstStyle/>
          <a:p>
            <a:r>
              <a:rPr lang="en-US" sz="2800" dirty="0" smtClean="0"/>
              <a:t>Sun – center</a:t>
            </a:r>
          </a:p>
          <a:p>
            <a:pPr lvl="1"/>
            <a:r>
              <a:rPr lang="en-US" sz="1800" dirty="0" smtClean="0"/>
              <a:t>Star (ball of burning gas)</a:t>
            </a:r>
          </a:p>
          <a:p>
            <a:pPr lvl="1"/>
            <a:r>
              <a:rPr lang="en-US" sz="1800" dirty="0" smtClean="0"/>
              <a:t>109 times wider than earth</a:t>
            </a:r>
          </a:p>
          <a:p>
            <a:pPr lvl="1"/>
            <a:r>
              <a:rPr lang="en-US" sz="1800" dirty="0" smtClean="0"/>
              <a:t>Strong pull of gravity</a:t>
            </a:r>
          </a:p>
          <a:p>
            <a:r>
              <a:rPr lang="en-US" sz="2800" dirty="0" smtClean="0"/>
              <a:t>Planets (spheres)</a:t>
            </a:r>
          </a:p>
          <a:p>
            <a:pPr lvl="1"/>
            <a:r>
              <a:rPr lang="en-US" sz="1800" dirty="0" smtClean="0"/>
              <a:t>Inner Planets</a:t>
            </a:r>
          </a:p>
          <a:p>
            <a:pPr lvl="2"/>
            <a:r>
              <a:rPr lang="en-US" sz="1800" dirty="0" smtClean="0"/>
              <a:t>Mercury, Venus, Earth, Mars</a:t>
            </a:r>
          </a:p>
          <a:p>
            <a:pPr lvl="1"/>
            <a:r>
              <a:rPr lang="en-US" sz="1800" dirty="0" smtClean="0"/>
              <a:t>Outer Planets</a:t>
            </a:r>
          </a:p>
          <a:p>
            <a:pPr lvl="2"/>
            <a:r>
              <a:rPr lang="en-US" sz="1800" dirty="0" smtClean="0"/>
              <a:t>Jupiter, Saturn, Uranus, </a:t>
            </a:r>
          </a:p>
          <a:p>
            <a:pPr marL="914400" lvl="2" indent="0">
              <a:buNone/>
            </a:pPr>
            <a:r>
              <a:rPr lang="en-US" sz="1800" dirty="0" smtClean="0"/>
              <a:t>Neptune</a:t>
            </a:r>
          </a:p>
          <a:p>
            <a:pPr lvl="1"/>
            <a:r>
              <a:rPr lang="en-US" sz="1800" dirty="0" smtClean="0"/>
              <a:t>Largest Planet: Jupiter</a:t>
            </a:r>
          </a:p>
          <a:p>
            <a:pPr lvl="1"/>
            <a:r>
              <a:rPr lang="en-US" sz="1800" dirty="0" smtClean="0"/>
              <a:t>Earth – 5</a:t>
            </a:r>
            <a:r>
              <a:rPr lang="en-US" sz="1800" baseline="30000" dirty="0" smtClean="0"/>
              <a:t>th</a:t>
            </a:r>
            <a:r>
              <a:rPr lang="en-US" sz="1800" dirty="0" smtClean="0"/>
              <a:t> largest</a:t>
            </a:r>
          </a:p>
          <a:p>
            <a:pPr lvl="1"/>
            <a:r>
              <a:rPr lang="en-US" sz="1800" dirty="0" smtClean="0"/>
              <a:t>Mercury - smallest</a:t>
            </a:r>
          </a:p>
        </p:txBody>
      </p:sp>
      <p:pic>
        <p:nvPicPr>
          <p:cNvPr id="2054" name="Picture 6" descr="https://missiongalacticfreedom.files.wordpress.com/2015/08/solar-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581400"/>
            <a:ext cx="41910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feelgrafix.com/data_images/out/15/891018-solar-wallpap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745796"/>
            <a:ext cx="297180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62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500"/>
                                        <p:tgtEl>
                                          <p:spTgt spid="3">
                                            <p:txEl>
                                              <p:pRg st="11" end="1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fade">
                                      <p:cBhvr>
                                        <p:cTn id="6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System</a:t>
            </a:r>
            <a:endParaRPr lang="en-US" dirty="0"/>
          </a:p>
        </p:txBody>
      </p:sp>
      <p:sp>
        <p:nvSpPr>
          <p:cNvPr id="3" name="Content Placeholder 2"/>
          <p:cNvSpPr>
            <a:spLocks noGrp="1"/>
          </p:cNvSpPr>
          <p:nvPr>
            <p:ph idx="1"/>
          </p:nvPr>
        </p:nvSpPr>
        <p:spPr/>
        <p:txBody>
          <a:bodyPr/>
          <a:lstStyle/>
          <a:p>
            <a:endParaRPr lang="en-US"/>
          </a:p>
        </p:txBody>
      </p:sp>
      <p:pic>
        <p:nvPicPr>
          <p:cNvPr id="4" name="Picture 2" descr="http://www.seasky.org/solar-system/assets/animations/solar_system_menu.jpg"/>
          <p:cNvPicPr>
            <a:picLocks noChangeAspect="1" noChangeArrowheads="1"/>
          </p:cNvPicPr>
          <p:nvPr/>
        </p:nvPicPr>
        <p:blipFill rotWithShape="1">
          <a:blip r:embed="rId2">
            <a:extLst>
              <a:ext uri="{28A0092B-C50C-407E-A947-70E740481C1C}">
                <a14:useLocalDpi xmlns:a14="http://schemas.microsoft.com/office/drawing/2010/main" val="0"/>
              </a:ext>
            </a:extLst>
          </a:blip>
          <a:srcRect t="1793" b="7003"/>
          <a:stretch/>
        </p:blipFill>
        <p:spPr bwMode="auto">
          <a:xfrm>
            <a:off x="32656" y="1621969"/>
            <a:ext cx="9111343" cy="4657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087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System</a:t>
            </a:r>
            <a:endParaRPr lang="en-US" dirty="0"/>
          </a:p>
        </p:txBody>
      </p:sp>
      <p:sp>
        <p:nvSpPr>
          <p:cNvPr id="3" name="Content Placeholder 2"/>
          <p:cNvSpPr>
            <a:spLocks noGrp="1"/>
          </p:cNvSpPr>
          <p:nvPr>
            <p:ph idx="1"/>
          </p:nvPr>
        </p:nvSpPr>
        <p:spPr>
          <a:xfrm>
            <a:off x="533400" y="4343400"/>
            <a:ext cx="8229600" cy="1905000"/>
          </a:xfrm>
        </p:spPr>
        <p:txBody>
          <a:bodyPr>
            <a:normAutofit fontScale="92500" lnSpcReduction="20000"/>
          </a:bodyPr>
          <a:lstStyle/>
          <a:p>
            <a:r>
              <a:rPr lang="en-US" sz="2800" b="1" dirty="0" smtClean="0"/>
              <a:t>Dwarf Planets</a:t>
            </a:r>
          </a:p>
          <a:p>
            <a:r>
              <a:rPr lang="en-US" sz="2800" dirty="0" smtClean="0"/>
              <a:t>Small round bodies that orbit the sun, but do not have enough gravity to have cleared the area around their orbits of other orbiting bodies</a:t>
            </a:r>
          </a:p>
          <a:p>
            <a:r>
              <a:rPr lang="en-US" sz="2800" dirty="0" smtClean="0"/>
              <a:t>Pluto (2003)</a:t>
            </a:r>
            <a:endParaRPr lang="en-US" sz="2800" dirty="0"/>
          </a:p>
        </p:txBody>
      </p:sp>
      <p:pic>
        <p:nvPicPr>
          <p:cNvPr id="1026" name="Picture 2" descr="http://1.mshcdn.com/wp-content/uploads/2015/07/PlutoTri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643743"/>
            <a:ext cx="4343400" cy="244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38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Terrestrial Planets</a:t>
            </a:r>
            <a:endParaRPr lang="en-US" dirty="0"/>
          </a:p>
        </p:txBody>
      </p:sp>
      <p:sp>
        <p:nvSpPr>
          <p:cNvPr id="3" name="Content Placeholder 2"/>
          <p:cNvSpPr>
            <a:spLocks noGrp="1"/>
          </p:cNvSpPr>
          <p:nvPr>
            <p:ph idx="1"/>
          </p:nvPr>
        </p:nvSpPr>
        <p:spPr>
          <a:xfrm>
            <a:off x="4876800" y="1676400"/>
            <a:ext cx="3886200" cy="4525963"/>
          </a:xfrm>
        </p:spPr>
        <p:txBody>
          <a:bodyPr>
            <a:noAutofit/>
          </a:bodyPr>
          <a:lstStyle/>
          <a:p>
            <a:r>
              <a:rPr lang="en-US" sz="2800" dirty="0" smtClean="0"/>
              <a:t>Mercury, Venus, Earth, Mars</a:t>
            </a:r>
          </a:p>
          <a:p>
            <a:pPr lvl="1"/>
            <a:r>
              <a:rPr lang="en-US" sz="1800" dirty="0" smtClean="0"/>
              <a:t>Solid, rocky crusts</a:t>
            </a:r>
          </a:p>
          <a:p>
            <a:r>
              <a:rPr lang="en-US" sz="2800" dirty="0" smtClean="0"/>
              <a:t>Mercury and Venus – scalding hot</a:t>
            </a:r>
          </a:p>
          <a:p>
            <a:r>
              <a:rPr lang="en-US" sz="2800" dirty="0" smtClean="0"/>
              <a:t>Mars – cold desert</a:t>
            </a:r>
          </a:p>
          <a:p>
            <a:r>
              <a:rPr lang="en-US" sz="2800" dirty="0" smtClean="0"/>
              <a:t>Earth – moderate temps to allow liquid water at the surface and life.</a:t>
            </a:r>
            <a:endParaRPr lang="en-US" sz="2800" dirty="0"/>
          </a:p>
        </p:txBody>
      </p:sp>
      <p:pic>
        <p:nvPicPr>
          <p:cNvPr id="4100" name="Picture 4" descr="http://userpages.irap.omp.eu/~acorgne/illustrations/terrestrialplanet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771" y="4604657"/>
            <a:ext cx="469793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i.space.com/images/i/000/020/411/i02/four-planets.jpg?13445466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59" y="1752600"/>
            <a:ext cx="4221758"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42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Giant Planets</a:t>
            </a:r>
            <a:endParaRPr lang="en-US" dirty="0"/>
          </a:p>
        </p:txBody>
      </p:sp>
      <p:sp>
        <p:nvSpPr>
          <p:cNvPr id="3" name="Content Placeholder 2"/>
          <p:cNvSpPr>
            <a:spLocks noGrp="1"/>
          </p:cNvSpPr>
          <p:nvPr>
            <p:ph idx="1"/>
          </p:nvPr>
        </p:nvSpPr>
        <p:spPr>
          <a:xfrm>
            <a:off x="152400" y="1676400"/>
            <a:ext cx="4876800" cy="4525963"/>
          </a:xfrm>
        </p:spPr>
        <p:txBody>
          <a:bodyPr>
            <a:noAutofit/>
          </a:bodyPr>
          <a:lstStyle/>
          <a:p>
            <a:r>
              <a:rPr lang="en-US" sz="2800" dirty="0" smtClean="0"/>
              <a:t>Gaseous and less dense than terrestrial planets</a:t>
            </a:r>
          </a:p>
          <a:p>
            <a:r>
              <a:rPr lang="en-US" sz="2800" dirty="0" smtClean="0"/>
              <a:t>Larger in diameter</a:t>
            </a:r>
          </a:p>
          <a:p>
            <a:r>
              <a:rPr lang="en-US" sz="2800" dirty="0" smtClean="0"/>
              <a:t>Like their own miniature solar system</a:t>
            </a:r>
          </a:p>
          <a:p>
            <a:r>
              <a:rPr lang="en-US" sz="2800" dirty="0" smtClean="0"/>
              <a:t>Moons</a:t>
            </a:r>
          </a:p>
          <a:p>
            <a:r>
              <a:rPr lang="en-US" sz="2800" dirty="0" smtClean="0"/>
              <a:t>Rings</a:t>
            </a:r>
          </a:p>
          <a:p>
            <a:r>
              <a:rPr lang="en-US" sz="2800" dirty="0" smtClean="0"/>
              <a:t>Saturn’s rings are the only visible from a telescope on Earth</a:t>
            </a:r>
            <a:endParaRPr lang="en-US" sz="2800" dirty="0"/>
          </a:p>
        </p:txBody>
      </p:sp>
      <p:pic>
        <p:nvPicPr>
          <p:cNvPr id="5122" name="Picture 2" descr="http://adrianberry.net/bluec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53343"/>
            <a:ext cx="4419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92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Smaller Space Objects</a:t>
            </a:r>
            <a:endParaRPr lang="en-US" dirty="0"/>
          </a:p>
        </p:txBody>
      </p:sp>
      <p:sp>
        <p:nvSpPr>
          <p:cNvPr id="3" name="Content Placeholder 2"/>
          <p:cNvSpPr>
            <a:spLocks noGrp="1"/>
          </p:cNvSpPr>
          <p:nvPr>
            <p:ph idx="1"/>
          </p:nvPr>
        </p:nvSpPr>
        <p:spPr>
          <a:xfrm>
            <a:off x="457200" y="1600201"/>
            <a:ext cx="4800600" cy="4267200"/>
          </a:xfrm>
        </p:spPr>
        <p:txBody>
          <a:bodyPr>
            <a:noAutofit/>
          </a:bodyPr>
          <a:lstStyle/>
          <a:p>
            <a:r>
              <a:rPr lang="en-US" sz="4400" dirty="0" smtClean="0"/>
              <a:t>Asteroids</a:t>
            </a:r>
          </a:p>
          <a:p>
            <a:pPr lvl="1"/>
            <a:r>
              <a:rPr lang="en-US" sz="3200" dirty="0" smtClean="0"/>
              <a:t>Small, irregularly shaped</a:t>
            </a:r>
          </a:p>
          <a:p>
            <a:pPr lvl="1"/>
            <a:r>
              <a:rPr lang="en-US" sz="3200" dirty="0" smtClean="0"/>
              <a:t>Planet-like objects</a:t>
            </a:r>
          </a:p>
          <a:p>
            <a:pPr lvl="1"/>
            <a:r>
              <a:rPr lang="en-US" sz="3200" dirty="0" smtClean="0"/>
              <a:t>Found between Mars and Jupiter in the asteroid belt</a:t>
            </a:r>
          </a:p>
          <a:p>
            <a:pPr lvl="1"/>
            <a:r>
              <a:rPr lang="en-US" sz="3200" dirty="0" smtClean="0"/>
              <a:t>A few cross earth’s orbit</a:t>
            </a:r>
          </a:p>
        </p:txBody>
      </p:sp>
      <p:pic>
        <p:nvPicPr>
          <p:cNvPr id="6146" name="Picture 2" descr="http://i45.photobucket.com/albums/f94/BSS_GHOST/Background%20Images/Asteroidbe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2362200"/>
            <a:ext cx="3733601" cy="2986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01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Smaller Space Objects</a:t>
            </a:r>
            <a:endParaRPr lang="en-US" dirty="0"/>
          </a:p>
        </p:txBody>
      </p:sp>
      <p:sp>
        <p:nvSpPr>
          <p:cNvPr id="3" name="Content Placeholder 2"/>
          <p:cNvSpPr>
            <a:spLocks noGrp="1"/>
          </p:cNvSpPr>
          <p:nvPr>
            <p:ph idx="1"/>
          </p:nvPr>
        </p:nvSpPr>
        <p:spPr>
          <a:xfrm>
            <a:off x="3962400" y="1828800"/>
            <a:ext cx="5181600" cy="4800600"/>
          </a:xfrm>
        </p:spPr>
        <p:txBody>
          <a:bodyPr>
            <a:normAutofit fontScale="92500" lnSpcReduction="20000"/>
          </a:bodyPr>
          <a:lstStyle/>
          <a:p>
            <a:r>
              <a:rPr lang="en-US" sz="5400" dirty="0"/>
              <a:t>Comets</a:t>
            </a:r>
          </a:p>
          <a:p>
            <a:pPr lvl="1"/>
            <a:r>
              <a:rPr lang="en-US" sz="4000" dirty="0"/>
              <a:t>Icy dust particles and frozen gases</a:t>
            </a:r>
          </a:p>
          <a:p>
            <a:pPr lvl="1"/>
            <a:r>
              <a:rPr lang="en-US" sz="4000" dirty="0"/>
              <a:t>Bright balls with long, feather tails</a:t>
            </a:r>
          </a:p>
          <a:p>
            <a:pPr lvl="1"/>
            <a:r>
              <a:rPr lang="en-US" sz="4000" dirty="0"/>
              <a:t>Orbits inclined at every possible angle to Earth’s orbit</a:t>
            </a:r>
          </a:p>
          <a:p>
            <a:endParaRPr lang="en-US" dirty="0"/>
          </a:p>
        </p:txBody>
      </p:sp>
      <p:pic>
        <p:nvPicPr>
          <p:cNvPr id="7170" name="Picture 2" descr="http://blog.world-mysteries.com/wp-content/uploads/2012/02/halleys-comet-19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438400"/>
            <a:ext cx="404877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18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Smaller Space Objects</a:t>
            </a:r>
            <a:endParaRPr lang="en-US" dirty="0"/>
          </a:p>
        </p:txBody>
      </p:sp>
      <p:sp>
        <p:nvSpPr>
          <p:cNvPr id="3" name="Content Placeholder 2"/>
          <p:cNvSpPr>
            <a:spLocks noGrp="1"/>
          </p:cNvSpPr>
          <p:nvPr>
            <p:ph idx="1"/>
          </p:nvPr>
        </p:nvSpPr>
        <p:spPr>
          <a:xfrm>
            <a:off x="457200" y="1600200"/>
            <a:ext cx="4572000" cy="4724400"/>
          </a:xfrm>
        </p:spPr>
        <p:txBody>
          <a:bodyPr>
            <a:normAutofit fontScale="77500" lnSpcReduction="20000"/>
          </a:bodyPr>
          <a:lstStyle/>
          <a:p>
            <a:r>
              <a:rPr lang="en-US" sz="4800" dirty="0"/>
              <a:t>Meteoroids</a:t>
            </a:r>
          </a:p>
          <a:p>
            <a:pPr lvl="1"/>
            <a:r>
              <a:rPr lang="en-US" sz="3600" dirty="0"/>
              <a:t>Pieces of space debris – chunks of rock and iron</a:t>
            </a:r>
          </a:p>
          <a:p>
            <a:pPr lvl="1"/>
            <a:r>
              <a:rPr lang="en-US" sz="3600" dirty="0"/>
              <a:t>Enter Earth’s atmosphere and burn before reaching the surface</a:t>
            </a:r>
          </a:p>
          <a:p>
            <a:pPr lvl="1"/>
            <a:r>
              <a:rPr lang="en-US" sz="3600" dirty="0"/>
              <a:t>Meteorites – collide with earth’s surface; create craters</a:t>
            </a:r>
          </a:p>
          <a:p>
            <a:pPr lvl="2"/>
            <a:r>
              <a:rPr lang="en-US" sz="3600" dirty="0"/>
              <a:t>1908 - Siberia</a:t>
            </a:r>
          </a:p>
          <a:p>
            <a:endParaRPr lang="en-US" dirty="0"/>
          </a:p>
        </p:txBody>
      </p:sp>
      <p:pic>
        <p:nvPicPr>
          <p:cNvPr id="8194" name="Picture 2" descr="http://www.redshift-live.com/binaries/asset/image/7755/image/Barringer_Meteorite_Crater_in_Arizo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1244" y="2667000"/>
            <a:ext cx="4142756" cy="2514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19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146" name="Picture 2" descr="http://i.space.com/images/i/000/024/852/original/geminid-shower-kenneth-brandon.jpg?13574571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7200"/>
            <a:ext cx="9133114" cy="5732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60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600200"/>
          </a:xfrm>
        </p:spPr>
        <p:txBody>
          <a:bodyPr/>
          <a:lstStyle/>
          <a:p>
            <a:r>
              <a:rPr lang="en-US" dirty="0" smtClean="0"/>
              <a:t>Do Now			9/12/16</a:t>
            </a:r>
            <a:endParaRPr lang="en-US" dirty="0"/>
          </a:p>
        </p:txBody>
      </p:sp>
      <p:sp>
        <p:nvSpPr>
          <p:cNvPr id="3" name="Content Placeholder 2"/>
          <p:cNvSpPr>
            <a:spLocks noGrp="1"/>
          </p:cNvSpPr>
          <p:nvPr>
            <p:ph idx="1"/>
          </p:nvPr>
        </p:nvSpPr>
        <p:spPr>
          <a:xfrm>
            <a:off x="457200" y="1143000"/>
            <a:ext cx="8229600" cy="4800600"/>
          </a:xfrm>
        </p:spPr>
        <p:txBody>
          <a:bodyPr>
            <a:noAutofit/>
          </a:bodyPr>
          <a:lstStyle/>
          <a:p>
            <a:r>
              <a:rPr lang="en-US" sz="4400" dirty="0" smtClean="0"/>
              <a:t>On </a:t>
            </a:r>
            <a:r>
              <a:rPr lang="en-US" sz="4400" dirty="0"/>
              <a:t>a new sheet of notebook paper, write the date on the first line, and below </a:t>
            </a:r>
            <a:r>
              <a:rPr lang="en-US" sz="4400" dirty="0" smtClean="0"/>
              <a:t>it:</a:t>
            </a:r>
          </a:p>
          <a:p>
            <a:pPr lvl="1"/>
            <a:r>
              <a:rPr lang="en-US" sz="3200" dirty="0" smtClean="0"/>
              <a:t>define </a:t>
            </a:r>
            <a:r>
              <a:rPr lang="en-US" sz="3200" b="1" dirty="0">
                <a:solidFill>
                  <a:schemeClr val="tx2">
                    <a:lumMod val="75000"/>
                  </a:schemeClr>
                </a:solidFill>
              </a:rPr>
              <a:t>vary</a:t>
            </a:r>
            <a:r>
              <a:rPr lang="en-US" sz="3200" dirty="0"/>
              <a:t> and </a:t>
            </a:r>
            <a:r>
              <a:rPr lang="en-US" sz="3200" b="1" dirty="0">
                <a:solidFill>
                  <a:schemeClr val="tx2">
                    <a:lumMod val="75000"/>
                  </a:schemeClr>
                </a:solidFill>
              </a:rPr>
              <a:t>cooperative</a:t>
            </a:r>
            <a:r>
              <a:rPr lang="en-US" sz="3200" dirty="0"/>
              <a:t>.  </a:t>
            </a:r>
            <a:endParaRPr lang="en-US" sz="3200" dirty="0" smtClean="0"/>
          </a:p>
          <a:p>
            <a:pPr lvl="1"/>
            <a:r>
              <a:rPr lang="en-US" sz="3200" dirty="0" smtClean="0"/>
              <a:t>Use </a:t>
            </a:r>
            <a:r>
              <a:rPr lang="en-US" sz="3200" dirty="0"/>
              <a:t>each word in a separate sentence.  </a:t>
            </a:r>
          </a:p>
          <a:p>
            <a:pPr lvl="1"/>
            <a:r>
              <a:rPr lang="en-US" sz="3200" dirty="0" smtClean="0"/>
              <a:t>Your </a:t>
            </a:r>
            <a:r>
              <a:rPr lang="en-US" sz="3200" dirty="0"/>
              <a:t>vocabulary will be due on Thursday</a:t>
            </a:r>
            <a:r>
              <a:rPr lang="en-US" sz="3200" dirty="0" smtClean="0"/>
              <a:t>.</a:t>
            </a:r>
          </a:p>
          <a:p>
            <a:pPr lvl="1"/>
            <a:endParaRPr lang="en-US" sz="3200" dirty="0"/>
          </a:p>
          <a:p>
            <a:pPr lvl="1"/>
            <a:r>
              <a:rPr lang="en-US" sz="3200" dirty="0" smtClean="0"/>
              <a:t>Hang on to your books!</a:t>
            </a:r>
          </a:p>
        </p:txBody>
      </p:sp>
    </p:spTree>
    <p:extLst>
      <p:ext uri="{BB962C8B-B14F-4D97-AF65-F5344CB8AC3E}">
        <p14:creationId xmlns:p14="http://schemas.microsoft.com/office/powerpoint/2010/main" val="2747417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1908 – Russian Meteorite</a:t>
            </a:r>
            <a:endParaRPr lang="en-US" dirty="0"/>
          </a:p>
        </p:txBody>
      </p:sp>
      <p:sp>
        <p:nvSpPr>
          <p:cNvPr id="3" name="Content Placeholder 2"/>
          <p:cNvSpPr>
            <a:spLocks noGrp="1"/>
          </p:cNvSpPr>
          <p:nvPr>
            <p:ph idx="1"/>
          </p:nvPr>
        </p:nvSpPr>
        <p:spPr>
          <a:xfrm>
            <a:off x="457200" y="5029200"/>
            <a:ext cx="8229600" cy="1096963"/>
          </a:xfrm>
        </p:spPr>
        <p:txBody>
          <a:bodyPr>
            <a:normAutofit fontScale="62500" lnSpcReduction="20000"/>
          </a:bodyPr>
          <a:lstStyle/>
          <a:p>
            <a:r>
              <a:rPr lang="en-US" dirty="0" smtClean="0"/>
              <a:t>“The heat incinerated herds of reindeer and charred tens of thousands of evergreens across hundreds of square miles.  For days, and for thousands of miles around, the sky remained bright with an eerie orange glow – as far away as western Europe people were able to read newspapers at night without a lamp.”</a:t>
            </a:r>
            <a:endParaRPr lang="en-US" dirty="0"/>
          </a:p>
        </p:txBody>
      </p:sp>
      <p:pic>
        <p:nvPicPr>
          <p:cNvPr id="7170" name="Picture 2" descr="http://static.guim.co.uk/sys-images/Guardian/Pix/pictures/2013/2/8/1360326841515/ASTEROID-THREAT-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676400"/>
            <a:ext cx="43815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i.dailymail.co.uk/i/pix/2013/07/01/article-2353073-1A9C60EC000005DC-465_634x4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76400"/>
            <a:ext cx="3981450" cy="2700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130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Quickwrite</a:t>
            </a:r>
            <a:endParaRPr lang="en-US" dirty="0"/>
          </a:p>
        </p:txBody>
      </p:sp>
      <p:sp>
        <p:nvSpPr>
          <p:cNvPr id="3" name="Content Placeholder 2"/>
          <p:cNvSpPr>
            <a:spLocks noGrp="1"/>
          </p:cNvSpPr>
          <p:nvPr>
            <p:ph idx="1"/>
          </p:nvPr>
        </p:nvSpPr>
        <p:spPr/>
        <p:txBody>
          <a:bodyPr>
            <a:noAutofit/>
          </a:bodyPr>
          <a:lstStyle/>
          <a:p>
            <a:r>
              <a:rPr lang="en-US" sz="3600" dirty="0" smtClean="0"/>
              <a:t>Answer the following 3 questions on your own:</a:t>
            </a:r>
          </a:p>
          <a:p>
            <a:pPr marL="0" indent="0">
              <a:buNone/>
            </a:pPr>
            <a:endParaRPr lang="en-US" sz="3600" dirty="0" smtClean="0"/>
          </a:p>
          <a:p>
            <a:pPr lvl="1"/>
            <a:r>
              <a:rPr lang="en-US" sz="2400" dirty="0" smtClean="0"/>
              <a:t>What prevents most asteroids, comets, and meteoroids from colliding with Earth?</a:t>
            </a:r>
          </a:p>
          <a:p>
            <a:pPr marL="457200" lvl="1" indent="0">
              <a:buNone/>
            </a:pPr>
            <a:endParaRPr lang="en-US" sz="2400" dirty="0" smtClean="0"/>
          </a:p>
          <a:p>
            <a:pPr lvl="1"/>
            <a:r>
              <a:rPr lang="en-US" sz="2400" dirty="0" smtClean="0"/>
              <a:t>Which four planets are closest to the sun?</a:t>
            </a:r>
          </a:p>
          <a:p>
            <a:pPr marL="457200" lvl="1" indent="0">
              <a:buNone/>
            </a:pPr>
            <a:endParaRPr lang="en-US" sz="2400" dirty="0" smtClean="0"/>
          </a:p>
          <a:p>
            <a:pPr lvl="1"/>
            <a:r>
              <a:rPr lang="en-US" sz="2400" dirty="0" smtClean="0"/>
              <a:t>Why might it be impossible for life to exist on Neptune?  Think about where it is located.</a:t>
            </a:r>
            <a:endParaRPr lang="en-US" sz="2400" dirty="0"/>
          </a:p>
        </p:txBody>
      </p:sp>
    </p:spTree>
    <p:extLst>
      <p:ext uri="{BB962C8B-B14F-4D97-AF65-F5344CB8AC3E}">
        <p14:creationId xmlns:p14="http://schemas.microsoft.com/office/powerpoint/2010/main" val="24936067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8194" name="Picture 2" descr="The Solar System"/>
          <p:cNvPicPr>
            <a:picLocks noChangeAspect="1" noChangeArrowheads="1"/>
          </p:cNvPicPr>
          <p:nvPr/>
        </p:nvPicPr>
        <p:blipFill rotWithShape="1">
          <a:blip r:embed="rId2">
            <a:extLst>
              <a:ext uri="{28A0092B-C50C-407E-A947-70E740481C1C}">
                <a14:useLocalDpi xmlns:a14="http://schemas.microsoft.com/office/drawing/2010/main" val="0"/>
              </a:ext>
            </a:extLst>
          </a:blip>
          <a:srcRect t="25877" b="28167"/>
          <a:stretch/>
        </p:blipFill>
        <p:spPr bwMode="auto">
          <a:xfrm>
            <a:off x="0" y="1447800"/>
            <a:ext cx="9144000" cy="420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637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System</a:t>
            </a:r>
            <a:endParaRPr lang="en-US" dirty="0"/>
          </a:p>
        </p:txBody>
      </p:sp>
      <p:sp>
        <p:nvSpPr>
          <p:cNvPr id="3" name="Content Placeholder 2"/>
          <p:cNvSpPr>
            <a:spLocks noGrp="1"/>
          </p:cNvSpPr>
          <p:nvPr>
            <p:ph idx="1"/>
          </p:nvPr>
        </p:nvSpPr>
        <p:spPr>
          <a:xfrm>
            <a:off x="457200" y="1600200"/>
            <a:ext cx="4495800" cy="4800600"/>
          </a:xfrm>
        </p:spPr>
        <p:txBody>
          <a:bodyPr>
            <a:normAutofit fontScale="92500" lnSpcReduction="10000"/>
          </a:bodyPr>
          <a:lstStyle/>
          <a:p>
            <a:r>
              <a:rPr lang="en-US" u="sng" dirty="0"/>
              <a:t>Universe</a:t>
            </a:r>
            <a:r>
              <a:rPr lang="en-US" dirty="0"/>
              <a:t>- expanding continuously; approximately 10-20 billion years old</a:t>
            </a:r>
          </a:p>
          <a:p>
            <a:endParaRPr lang="en-US" dirty="0"/>
          </a:p>
          <a:p>
            <a:r>
              <a:rPr lang="en-US" u="sng" dirty="0"/>
              <a:t>Galaxy</a:t>
            </a:r>
            <a:r>
              <a:rPr lang="en-US" dirty="0"/>
              <a:t>- clusters of stars. Example, Milky Way- our galaxy</a:t>
            </a:r>
          </a:p>
          <a:p>
            <a:endParaRPr lang="en-US" dirty="0"/>
          </a:p>
          <a:p>
            <a:r>
              <a:rPr lang="en-US" u="sng" dirty="0"/>
              <a:t>Stars</a:t>
            </a:r>
            <a:r>
              <a:rPr lang="en-US" dirty="0"/>
              <a:t>- example, Sun- a medium sized star</a:t>
            </a:r>
          </a:p>
          <a:p>
            <a:endParaRPr lang="en-US" dirty="0"/>
          </a:p>
          <a:p>
            <a:r>
              <a:rPr lang="en-US" dirty="0"/>
              <a:t>Earth’s shape is </a:t>
            </a:r>
            <a:r>
              <a:rPr lang="en-US" u="sng" dirty="0"/>
              <a:t>oblate</a:t>
            </a:r>
            <a:r>
              <a:rPr lang="en-US" dirty="0"/>
              <a:t>- flattened at poles.</a:t>
            </a:r>
          </a:p>
          <a:p>
            <a:pPr marL="0" indent="0">
              <a:buNone/>
            </a:pPr>
            <a:endParaRPr lang="en-US" dirty="0"/>
          </a:p>
        </p:txBody>
      </p:sp>
      <p:pic>
        <p:nvPicPr>
          <p:cNvPr id="1026" name="Picture 2" descr="http://regentsearth.com/ILLUSTRATED%20GLOSSARY/Glossary%20Pix/OblateSphero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514600"/>
            <a:ext cx="4546098" cy="3108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1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System</a:t>
            </a:r>
            <a:endParaRPr lang="en-US" dirty="0"/>
          </a:p>
        </p:txBody>
      </p:sp>
      <p:sp>
        <p:nvSpPr>
          <p:cNvPr id="3" name="Content Placeholder 2"/>
          <p:cNvSpPr>
            <a:spLocks noGrp="1"/>
          </p:cNvSpPr>
          <p:nvPr>
            <p:ph idx="1"/>
          </p:nvPr>
        </p:nvSpPr>
        <p:spPr>
          <a:xfrm>
            <a:off x="4343400" y="1600200"/>
            <a:ext cx="4343400" cy="4525963"/>
          </a:xfrm>
        </p:spPr>
        <p:txBody>
          <a:bodyPr/>
          <a:lstStyle/>
          <a:p>
            <a:r>
              <a:rPr lang="en-US" u="sng" dirty="0"/>
              <a:t>Moons</a:t>
            </a:r>
            <a:r>
              <a:rPr lang="en-US" dirty="0"/>
              <a:t>- orbit planets, natural satellites, example- Saturn- 18 moons</a:t>
            </a:r>
          </a:p>
          <a:p>
            <a:endParaRPr lang="en-US" dirty="0"/>
          </a:p>
          <a:p>
            <a:r>
              <a:rPr lang="en-US" dirty="0"/>
              <a:t>Earth’s orbit of sun is </a:t>
            </a:r>
            <a:r>
              <a:rPr lang="en-US" u="sng" dirty="0"/>
              <a:t>elliptical</a:t>
            </a:r>
            <a:r>
              <a:rPr lang="en-US" dirty="0"/>
              <a:t>- oval shaped </a:t>
            </a:r>
          </a:p>
          <a:p>
            <a:pPr marL="0" indent="0">
              <a:buNone/>
            </a:pPr>
            <a:r>
              <a:rPr lang="en-US" dirty="0"/>
              <a:t> </a:t>
            </a:r>
          </a:p>
          <a:p>
            <a:r>
              <a:rPr lang="en-US" dirty="0"/>
              <a:t>Sun: average sized star; 865,000 miles in diameter. Thermonuclear reactor.</a:t>
            </a:r>
          </a:p>
          <a:p>
            <a:endParaRPr lang="en-US" dirty="0"/>
          </a:p>
        </p:txBody>
      </p:sp>
      <p:pic>
        <p:nvPicPr>
          <p:cNvPr id="2050" name="Picture 2" descr="https://upload.wikimedia.org/wikipedia/commons/f/f0/Full_Moon_as_Seen_From_Denm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 y="1752600"/>
            <a:ext cx="4267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59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a:t>
            </a:r>
            <a:endParaRPr lang="en-US" dirty="0"/>
          </a:p>
        </p:txBody>
      </p:sp>
      <p:sp>
        <p:nvSpPr>
          <p:cNvPr id="3" name="Content Placeholder 2"/>
          <p:cNvSpPr>
            <a:spLocks noGrp="1"/>
          </p:cNvSpPr>
          <p:nvPr>
            <p:ph idx="1"/>
          </p:nvPr>
        </p:nvSpPr>
        <p:spPr>
          <a:xfrm>
            <a:off x="457200" y="1600200"/>
            <a:ext cx="4038600" cy="4876800"/>
          </a:xfrm>
        </p:spPr>
        <p:txBody>
          <a:bodyPr>
            <a:normAutofit fontScale="85000" lnSpcReduction="10000"/>
          </a:bodyPr>
          <a:lstStyle/>
          <a:p>
            <a:r>
              <a:rPr lang="en-US" sz="3200" dirty="0"/>
              <a:t>8,000 miles in diameter; 93 million mile from sun; has both water and an atmosphere.</a:t>
            </a:r>
          </a:p>
          <a:p>
            <a:pPr marL="0" indent="0">
              <a:buNone/>
            </a:pPr>
            <a:r>
              <a:rPr lang="en-US" sz="3200" dirty="0"/>
              <a:t> </a:t>
            </a:r>
          </a:p>
          <a:p>
            <a:r>
              <a:rPr lang="en-US" sz="3200" dirty="0"/>
              <a:t>Moon: ¼ size of </a:t>
            </a:r>
            <a:r>
              <a:rPr lang="en-US" sz="3200" dirty="0" smtClean="0"/>
              <a:t>earth </a:t>
            </a:r>
          </a:p>
          <a:p>
            <a:pPr lvl="1"/>
            <a:r>
              <a:rPr lang="en-US" sz="2000" dirty="0" smtClean="0"/>
              <a:t>crater </a:t>
            </a:r>
            <a:r>
              <a:rPr lang="en-US" sz="2000" dirty="0"/>
              <a:t>due to meteor impact: </a:t>
            </a:r>
            <a:endParaRPr lang="en-US" sz="2000" dirty="0" smtClean="0"/>
          </a:p>
          <a:p>
            <a:pPr lvl="2"/>
            <a:r>
              <a:rPr lang="en-US" sz="2000" dirty="0" smtClean="0"/>
              <a:t>Moon’s </a:t>
            </a:r>
            <a:r>
              <a:rPr lang="en-US" sz="2000" dirty="0"/>
              <a:t>and sun’s gravitational pull cause </a:t>
            </a:r>
            <a:r>
              <a:rPr lang="en-US" sz="2000" u="sng" dirty="0"/>
              <a:t>tides</a:t>
            </a:r>
            <a:r>
              <a:rPr lang="en-US" sz="2000" dirty="0"/>
              <a:t>.   </a:t>
            </a:r>
            <a:endParaRPr lang="en-US" sz="2000" dirty="0" smtClean="0"/>
          </a:p>
          <a:p>
            <a:pPr lvl="2"/>
            <a:r>
              <a:rPr lang="en-US" sz="2000" b="1" dirty="0" smtClean="0"/>
              <a:t>Orbits </a:t>
            </a:r>
            <a:r>
              <a:rPr lang="en-US" sz="2000" b="1" dirty="0"/>
              <a:t>earth- 29.5 days.</a:t>
            </a:r>
            <a:endParaRPr lang="en-US" sz="2000" dirty="0"/>
          </a:p>
          <a:p>
            <a:endParaRPr lang="en-US" dirty="0"/>
          </a:p>
        </p:txBody>
      </p:sp>
      <p:pic>
        <p:nvPicPr>
          <p:cNvPr id="3074" name="Picture 2" descr="http://www.infiniteunknown.net/wp-content/uploads/2010/07/earth_and_m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799" y="3864429"/>
            <a:ext cx="4754881" cy="2971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cience.taskermilward.org.uk/mod1/Year%204/Yr4%20img/moon-crater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2120" y="1198400"/>
            <a:ext cx="3611880" cy="2666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8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Rotation, Revolution, &amp; Tilt</a:t>
            </a:r>
            <a:endParaRPr lang="en-US" dirty="0"/>
          </a:p>
        </p:txBody>
      </p:sp>
      <p:sp>
        <p:nvSpPr>
          <p:cNvPr id="3" name="Content Placeholder 2"/>
          <p:cNvSpPr>
            <a:spLocks noGrp="1"/>
          </p:cNvSpPr>
          <p:nvPr>
            <p:ph idx="1"/>
          </p:nvPr>
        </p:nvSpPr>
        <p:spPr>
          <a:xfrm>
            <a:off x="4191000" y="1752600"/>
            <a:ext cx="4648200" cy="4724400"/>
          </a:xfrm>
        </p:spPr>
        <p:txBody>
          <a:bodyPr>
            <a:normAutofit fontScale="92500" lnSpcReduction="20000"/>
          </a:bodyPr>
          <a:lstStyle/>
          <a:p>
            <a:r>
              <a:rPr lang="en-US" dirty="0"/>
              <a:t>Amount of solar energy received, in form of heat and light, is dependent on:</a:t>
            </a:r>
          </a:p>
          <a:p>
            <a:pPr marL="0" indent="0">
              <a:buNone/>
            </a:pPr>
            <a:r>
              <a:rPr lang="en-US" dirty="0"/>
              <a:t> </a:t>
            </a:r>
          </a:p>
          <a:p>
            <a:r>
              <a:rPr lang="en-US" b="1" u="sng" dirty="0"/>
              <a:t>Rotation</a:t>
            </a:r>
            <a:r>
              <a:rPr lang="en-US" b="1" dirty="0"/>
              <a:t>-</a:t>
            </a:r>
            <a:r>
              <a:rPr lang="en-US" dirty="0"/>
              <a:t> one complete spin of earth on its axis= 24 hours</a:t>
            </a:r>
          </a:p>
          <a:p>
            <a:pPr lvl="1"/>
            <a:r>
              <a:rPr lang="en-US" dirty="0"/>
              <a:t>Effect of rotation = day/night</a:t>
            </a:r>
          </a:p>
          <a:p>
            <a:endParaRPr lang="en-US" dirty="0"/>
          </a:p>
          <a:p>
            <a:r>
              <a:rPr lang="en-US" b="1" u="sng" dirty="0"/>
              <a:t>Revolution-</a:t>
            </a:r>
            <a:r>
              <a:rPr lang="en-US" b="1" dirty="0"/>
              <a:t> </a:t>
            </a:r>
            <a:r>
              <a:rPr lang="en-US" dirty="0"/>
              <a:t>earth revolves around sun in elliptical orbit every 365¼ days [leap </a:t>
            </a:r>
            <a:r>
              <a:rPr lang="en-US" dirty="0" err="1"/>
              <a:t>yr</a:t>
            </a:r>
            <a:r>
              <a:rPr lang="en-US" dirty="0"/>
              <a:t> every 4 years] </a:t>
            </a:r>
          </a:p>
          <a:p>
            <a:pPr marL="0" indent="0">
              <a:buNone/>
            </a:pPr>
            <a:r>
              <a:rPr lang="en-US" dirty="0"/>
              <a:t> </a:t>
            </a:r>
          </a:p>
          <a:p>
            <a:r>
              <a:rPr lang="en-US" b="1" u="sng" dirty="0"/>
              <a:t>Tilt</a:t>
            </a:r>
            <a:r>
              <a:rPr lang="en-US" b="1" dirty="0"/>
              <a:t>-</a:t>
            </a:r>
            <a:r>
              <a:rPr lang="en-US" dirty="0"/>
              <a:t> earth’s axis is tilted 23½ degrees from perpendicular </a:t>
            </a:r>
          </a:p>
          <a:p>
            <a:pPr lvl="1"/>
            <a:r>
              <a:rPr lang="en-US" dirty="0"/>
              <a:t>Effect= variation in length of day</a:t>
            </a:r>
          </a:p>
          <a:p>
            <a:endParaRPr lang="en-US" dirty="0"/>
          </a:p>
        </p:txBody>
      </p:sp>
      <p:pic>
        <p:nvPicPr>
          <p:cNvPr id="4100" name="Picture 4" descr="https://www.e-education.psu.edu/files/meteo101/image/Section5/earth_tilt04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81199"/>
            <a:ext cx="3905451" cy="3918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09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Earth-Sun Relationships</a:t>
            </a:r>
            <a:endParaRPr lang="en-US" dirty="0"/>
          </a:p>
        </p:txBody>
      </p:sp>
      <p:sp>
        <p:nvSpPr>
          <p:cNvPr id="3" name="Content Placeholder 2"/>
          <p:cNvSpPr>
            <a:spLocks noGrp="1"/>
          </p:cNvSpPr>
          <p:nvPr>
            <p:ph idx="1"/>
          </p:nvPr>
        </p:nvSpPr>
        <p:spPr>
          <a:xfrm>
            <a:off x="304800" y="2057400"/>
            <a:ext cx="3657600" cy="4525963"/>
          </a:xfrm>
        </p:spPr>
        <p:txBody>
          <a:bodyPr/>
          <a:lstStyle/>
          <a:p>
            <a:r>
              <a:rPr lang="en-US" sz="3200" u="sng" dirty="0"/>
              <a:t>Solar energy &amp; latitude</a:t>
            </a:r>
            <a:endParaRPr lang="en-US" sz="3200" dirty="0"/>
          </a:p>
          <a:p>
            <a:pPr lvl="1"/>
            <a:r>
              <a:rPr lang="en-US" sz="2000" dirty="0"/>
              <a:t>If the north pole is tilted towards the sun </a:t>
            </a:r>
            <a:r>
              <a:rPr lang="en-US" sz="2000" dirty="0" smtClean="0"/>
              <a:t>then solar </a:t>
            </a:r>
            <a:r>
              <a:rPr lang="en-US" sz="2000" dirty="0"/>
              <a:t>energy is more concentrated </a:t>
            </a:r>
            <a:r>
              <a:rPr lang="en-US" sz="2000" dirty="0" smtClean="0"/>
              <a:t>and makes </a:t>
            </a:r>
            <a:r>
              <a:rPr lang="en-US" sz="2000" dirty="0"/>
              <a:t>temperatures warmer and days longer.</a:t>
            </a:r>
          </a:p>
          <a:p>
            <a:endParaRPr lang="en-US" dirty="0"/>
          </a:p>
        </p:txBody>
      </p:sp>
      <p:pic>
        <p:nvPicPr>
          <p:cNvPr id="5122" name="Picture 2" descr="http://s.hswstatic.com/gif/earth-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362200"/>
            <a:ext cx="475488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59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Earth-Sun Relationships</a:t>
            </a:r>
            <a:endParaRPr lang="en-US" dirty="0"/>
          </a:p>
        </p:txBody>
      </p:sp>
      <p:sp>
        <p:nvSpPr>
          <p:cNvPr id="3" name="Content Placeholder 2"/>
          <p:cNvSpPr>
            <a:spLocks noGrp="1"/>
          </p:cNvSpPr>
          <p:nvPr>
            <p:ph idx="1"/>
          </p:nvPr>
        </p:nvSpPr>
        <p:spPr>
          <a:xfrm>
            <a:off x="4535483" y="1751806"/>
            <a:ext cx="4267200" cy="4525963"/>
          </a:xfrm>
        </p:spPr>
        <p:txBody>
          <a:bodyPr/>
          <a:lstStyle/>
          <a:p>
            <a:r>
              <a:rPr lang="en-US" u="sng" dirty="0"/>
              <a:t>Solstice</a:t>
            </a:r>
            <a:r>
              <a:rPr lang="en-US" dirty="0"/>
              <a:t>s: poles point at greatest angle to/ from sun. </a:t>
            </a:r>
          </a:p>
          <a:p>
            <a:endParaRPr lang="en-US" b="1" dirty="0" smtClean="0"/>
          </a:p>
          <a:p>
            <a:r>
              <a:rPr lang="en-US" b="1" dirty="0" smtClean="0"/>
              <a:t>Ex</a:t>
            </a:r>
            <a:r>
              <a:rPr lang="en-US" b="1" dirty="0"/>
              <a:t>: Northern hemisphere, ex USA</a:t>
            </a:r>
            <a:endParaRPr lang="en-US" dirty="0"/>
          </a:p>
          <a:p>
            <a:pPr lvl="1"/>
            <a:r>
              <a:rPr lang="en-US" dirty="0"/>
              <a:t>December 21: shortest day; 1</a:t>
            </a:r>
            <a:r>
              <a:rPr lang="en-US" baseline="30000" dirty="0"/>
              <a:t>st</a:t>
            </a:r>
            <a:r>
              <a:rPr lang="en-US" dirty="0"/>
              <a:t> day of winter</a:t>
            </a:r>
          </a:p>
          <a:p>
            <a:pPr lvl="1"/>
            <a:r>
              <a:rPr lang="en-US" dirty="0"/>
              <a:t>June 21: longest day; first day of summer</a:t>
            </a:r>
          </a:p>
          <a:p>
            <a:endParaRPr lang="en-US" dirty="0"/>
          </a:p>
        </p:txBody>
      </p:sp>
      <p:pic>
        <p:nvPicPr>
          <p:cNvPr id="4" name="Picture 2" descr="http://media1.shmoop.com/images/biology/biobook_biogeography_graphik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4829398" cy="360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92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Earth-Sun Relationships</a:t>
            </a:r>
            <a:endParaRPr lang="en-US" dirty="0"/>
          </a:p>
        </p:txBody>
      </p:sp>
      <p:sp>
        <p:nvSpPr>
          <p:cNvPr id="3" name="Content Placeholder 2"/>
          <p:cNvSpPr>
            <a:spLocks noGrp="1"/>
          </p:cNvSpPr>
          <p:nvPr>
            <p:ph idx="1"/>
          </p:nvPr>
        </p:nvSpPr>
        <p:spPr>
          <a:xfrm>
            <a:off x="457200" y="1752600"/>
            <a:ext cx="3352800" cy="4525963"/>
          </a:xfrm>
        </p:spPr>
        <p:txBody>
          <a:bodyPr>
            <a:normAutofit/>
          </a:bodyPr>
          <a:lstStyle/>
          <a:p>
            <a:r>
              <a:rPr lang="en-US" sz="2800" u="sng" dirty="0" smtClean="0"/>
              <a:t>Solstices</a:t>
            </a:r>
          </a:p>
          <a:p>
            <a:endParaRPr lang="en-US" sz="2800" dirty="0"/>
          </a:p>
          <a:p>
            <a:r>
              <a:rPr lang="en-US" sz="2800" dirty="0"/>
              <a:t> </a:t>
            </a:r>
            <a:r>
              <a:rPr lang="en-US" sz="2800" b="1" dirty="0" smtClean="0"/>
              <a:t>Ex: Southern </a:t>
            </a:r>
            <a:r>
              <a:rPr lang="en-US" sz="2800" b="1" dirty="0"/>
              <a:t>hemisphere, ex. Australia</a:t>
            </a:r>
            <a:endParaRPr lang="en-US" sz="2800" dirty="0"/>
          </a:p>
          <a:p>
            <a:pPr lvl="1"/>
            <a:r>
              <a:rPr lang="en-US" sz="1800" dirty="0"/>
              <a:t>December 21: longest day; first day of </a:t>
            </a:r>
            <a:r>
              <a:rPr lang="en-US" sz="1800" dirty="0" smtClean="0"/>
              <a:t>summer</a:t>
            </a:r>
          </a:p>
          <a:p>
            <a:pPr lvl="1"/>
            <a:r>
              <a:rPr lang="en-US" sz="1800" dirty="0" smtClean="0"/>
              <a:t>June 21: shortest day; first day of winter</a:t>
            </a:r>
            <a:endParaRPr lang="en-US" sz="1800" dirty="0"/>
          </a:p>
        </p:txBody>
      </p:sp>
      <p:pic>
        <p:nvPicPr>
          <p:cNvPr id="7170" name="Picture 2" descr="http://image.slidesharecdn.com/solarenergyfinal-131118150154-phpapp02/95/solar-energy-uneven-heating-of-earth-wind-and-ocean-currents-21-638.jpg?cb=13847869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981200"/>
            <a:ext cx="4975016" cy="373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43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 Now			9/13/2016</a:t>
            </a:r>
            <a:endParaRPr lang="en-US" dirty="0"/>
          </a:p>
        </p:txBody>
      </p:sp>
      <p:sp>
        <p:nvSpPr>
          <p:cNvPr id="3" name="Content Placeholder 2"/>
          <p:cNvSpPr>
            <a:spLocks noGrp="1"/>
          </p:cNvSpPr>
          <p:nvPr>
            <p:ph idx="1"/>
          </p:nvPr>
        </p:nvSpPr>
        <p:spPr/>
        <p:txBody>
          <a:bodyPr>
            <a:noAutofit/>
          </a:bodyPr>
          <a:lstStyle/>
          <a:p>
            <a:r>
              <a:rPr lang="en-US" sz="4400" dirty="0"/>
              <a:t>On the same sheet of notebook paper from yesterday, write the date, and below it </a:t>
            </a:r>
            <a:r>
              <a:rPr lang="en-US" sz="4400" dirty="0" smtClean="0"/>
              <a:t>define:</a:t>
            </a:r>
          </a:p>
          <a:p>
            <a:pPr lvl="1"/>
            <a:r>
              <a:rPr lang="en-US" sz="4000" b="1" dirty="0" smtClean="0">
                <a:solidFill>
                  <a:schemeClr val="tx2">
                    <a:lumMod val="75000"/>
                  </a:schemeClr>
                </a:solidFill>
              </a:rPr>
              <a:t>principle</a:t>
            </a:r>
            <a:r>
              <a:rPr lang="en-US" sz="4000" dirty="0" smtClean="0"/>
              <a:t> </a:t>
            </a:r>
            <a:r>
              <a:rPr lang="en-US" sz="4000" dirty="0"/>
              <a:t>and </a:t>
            </a:r>
            <a:r>
              <a:rPr lang="en-US" sz="4000" b="1" dirty="0" smtClean="0">
                <a:solidFill>
                  <a:schemeClr val="tx2">
                    <a:lumMod val="75000"/>
                  </a:schemeClr>
                </a:solidFill>
              </a:rPr>
              <a:t>isolation</a:t>
            </a:r>
            <a:r>
              <a:rPr lang="en-US" sz="4000" dirty="0" smtClean="0"/>
              <a:t>.  </a:t>
            </a:r>
          </a:p>
          <a:p>
            <a:pPr lvl="1"/>
            <a:r>
              <a:rPr lang="en-US" sz="4000" dirty="0" smtClean="0"/>
              <a:t>Use </a:t>
            </a:r>
            <a:r>
              <a:rPr lang="en-US" sz="4000" dirty="0"/>
              <a:t>each word in a separate sentence.</a:t>
            </a:r>
          </a:p>
        </p:txBody>
      </p:sp>
    </p:spTree>
    <p:extLst>
      <p:ext uri="{BB962C8B-B14F-4D97-AF65-F5344CB8AC3E}">
        <p14:creationId xmlns:p14="http://schemas.microsoft.com/office/powerpoint/2010/main" val="34767737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Lines of Lat./Long.</a:t>
            </a:r>
            <a:endParaRPr lang="en-US" dirty="0"/>
          </a:p>
        </p:txBody>
      </p:sp>
      <p:sp>
        <p:nvSpPr>
          <p:cNvPr id="3" name="Content Placeholder 2"/>
          <p:cNvSpPr>
            <a:spLocks noGrp="1"/>
          </p:cNvSpPr>
          <p:nvPr>
            <p:ph idx="1"/>
          </p:nvPr>
        </p:nvSpPr>
        <p:spPr>
          <a:xfrm>
            <a:off x="3886200" y="1676400"/>
            <a:ext cx="5029200" cy="4525963"/>
          </a:xfrm>
        </p:spPr>
        <p:txBody>
          <a:bodyPr>
            <a:normAutofit fontScale="92500"/>
          </a:bodyPr>
          <a:lstStyle/>
          <a:p>
            <a:r>
              <a:rPr lang="en-US" b="1" dirty="0"/>
              <a:t>Tropic of Capricorn [</a:t>
            </a:r>
            <a:r>
              <a:rPr lang="en-US" b="1" dirty="0" smtClean="0"/>
              <a:t>23.5 degrees </a:t>
            </a:r>
            <a:r>
              <a:rPr lang="en-US" b="1" dirty="0"/>
              <a:t>south]: </a:t>
            </a:r>
            <a:r>
              <a:rPr lang="en-US" dirty="0"/>
              <a:t>suns most direct rays on December </a:t>
            </a:r>
            <a:r>
              <a:rPr lang="en-US" dirty="0" smtClean="0"/>
              <a:t>21</a:t>
            </a:r>
          </a:p>
          <a:p>
            <a:endParaRPr lang="en-US" dirty="0"/>
          </a:p>
          <a:p>
            <a:r>
              <a:rPr lang="en-US" b="1" dirty="0"/>
              <a:t>Tropic of cancer [</a:t>
            </a:r>
            <a:r>
              <a:rPr lang="en-US" b="1" dirty="0" smtClean="0"/>
              <a:t>23.5 degrees </a:t>
            </a:r>
            <a:r>
              <a:rPr lang="en-US" b="1" dirty="0"/>
              <a:t>north]: </a:t>
            </a:r>
            <a:r>
              <a:rPr lang="en-US" dirty="0"/>
              <a:t>suns most direct rays on June </a:t>
            </a:r>
            <a:r>
              <a:rPr lang="en-US" dirty="0" smtClean="0"/>
              <a:t>21</a:t>
            </a:r>
          </a:p>
          <a:p>
            <a:endParaRPr lang="en-US" dirty="0"/>
          </a:p>
          <a:p>
            <a:r>
              <a:rPr lang="en-US" b="1" dirty="0"/>
              <a:t>Arctic </a:t>
            </a:r>
            <a:r>
              <a:rPr lang="en-US" b="1" dirty="0" smtClean="0"/>
              <a:t>Circle</a:t>
            </a:r>
            <a:r>
              <a:rPr lang="en-US" b="1" dirty="0"/>
              <a:t>: </a:t>
            </a:r>
            <a:r>
              <a:rPr lang="en-US" dirty="0" smtClean="0"/>
              <a:t>66.5 </a:t>
            </a:r>
            <a:r>
              <a:rPr lang="en-US" dirty="0"/>
              <a:t>degrees </a:t>
            </a:r>
            <a:r>
              <a:rPr lang="en-US" dirty="0" smtClean="0"/>
              <a:t>north</a:t>
            </a:r>
          </a:p>
          <a:p>
            <a:endParaRPr lang="en-US" dirty="0" smtClean="0"/>
          </a:p>
          <a:p>
            <a:r>
              <a:rPr lang="en-US" b="1" dirty="0" smtClean="0"/>
              <a:t>Antarctic Circle</a:t>
            </a:r>
            <a:r>
              <a:rPr lang="en-US" b="1" dirty="0"/>
              <a:t>: </a:t>
            </a:r>
            <a:r>
              <a:rPr lang="en-US" dirty="0" smtClean="0"/>
              <a:t>66.5 degrees </a:t>
            </a:r>
            <a:r>
              <a:rPr lang="en-US" dirty="0"/>
              <a:t>south</a:t>
            </a:r>
          </a:p>
          <a:p>
            <a:endParaRPr lang="en-US" dirty="0"/>
          </a:p>
        </p:txBody>
      </p:sp>
      <p:pic>
        <p:nvPicPr>
          <p:cNvPr id="8194" name="Picture 2" descr="http://www.materialworlds.com/sims/SolarSystem/FourSeasons1View/juneSolstic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2362201"/>
            <a:ext cx="3886200" cy="2860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77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Equinoxes</a:t>
            </a:r>
            <a:endParaRPr lang="en-US" dirty="0"/>
          </a:p>
        </p:txBody>
      </p:sp>
      <p:sp>
        <p:nvSpPr>
          <p:cNvPr id="3" name="Content Placeholder 2"/>
          <p:cNvSpPr>
            <a:spLocks noGrp="1"/>
          </p:cNvSpPr>
          <p:nvPr>
            <p:ph idx="1"/>
          </p:nvPr>
        </p:nvSpPr>
        <p:spPr>
          <a:xfrm>
            <a:off x="457200" y="1600200"/>
            <a:ext cx="4572000" cy="4800600"/>
          </a:xfrm>
        </p:spPr>
        <p:txBody>
          <a:bodyPr>
            <a:normAutofit fontScale="92500"/>
          </a:bodyPr>
          <a:lstStyle/>
          <a:p>
            <a:r>
              <a:rPr lang="en-US" dirty="0"/>
              <a:t>“equal nights”: </a:t>
            </a:r>
            <a:endParaRPr lang="en-US" dirty="0" smtClean="0"/>
          </a:p>
          <a:p>
            <a:pPr lvl="1"/>
            <a:r>
              <a:rPr lang="en-US" dirty="0" smtClean="0"/>
              <a:t>sun’s </a:t>
            </a:r>
            <a:r>
              <a:rPr lang="en-US" dirty="0"/>
              <a:t>rays strike the equator &amp; both poles at 90 degrees angle from the sun.  </a:t>
            </a:r>
            <a:endParaRPr lang="en-US" dirty="0" smtClean="0"/>
          </a:p>
          <a:p>
            <a:pPr lvl="1"/>
            <a:r>
              <a:rPr lang="en-US" dirty="0" smtClean="0"/>
              <a:t>Effect</a:t>
            </a:r>
            <a:r>
              <a:rPr lang="en-US" dirty="0"/>
              <a:t>: Day is </a:t>
            </a:r>
            <a:r>
              <a:rPr lang="en-US" b="1" u="sng" dirty="0"/>
              <a:t>12</a:t>
            </a:r>
            <a:r>
              <a:rPr lang="en-US" b="1" dirty="0"/>
              <a:t> hours</a:t>
            </a:r>
            <a:r>
              <a:rPr lang="en-US" dirty="0"/>
              <a:t> long in both hemispheres</a:t>
            </a:r>
            <a:r>
              <a:rPr lang="en-US" dirty="0" smtClean="0"/>
              <a:t>.</a:t>
            </a:r>
          </a:p>
          <a:p>
            <a:pPr lvl="1"/>
            <a:endParaRPr lang="en-US" dirty="0"/>
          </a:p>
          <a:p>
            <a:r>
              <a:rPr lang="en-US" b="1" dirty="0"/>
              <a:t>March 21</a:t>
            </a:r>
            <a:r>
              <a:rPr lang="en-US" b="1" baseline="30000" dirty="0"/>
              <a:t>st</a:t>
            </a:r>
            <a:r>
              <a:rPr lang="en-US" b="1" dirty="0"/>
              <a:t>: </a:t>
            </a:r>
            <a:r>
              <a:rPr lang="en-US" dirty="0"/>
              <a:t>Northern hemisphere: </a:t>
            </a:r>
            <a:r>
              <a:rPr lang="en-US" dirty="0" smtClean="0"/>
              <a:t>1</a:t>
            </a:r>
            <a:r>
              <a:rPr lang="en-US" baseline="30000" dirty="0" smtClean="0"/>
              <a:t>st</a:t>
            </a:r>
            <a:r>
              <a:rPr lang="en-US" dirty="0" smtClean="0"/>
              <a:t> </a:t>
            </a:r>
            <a:r>
              <a:rPr lang="en-US" dirty="0"/>
              <a:t>day of </a:t>
            </a:r>
            <a:r>
              <a:rPr lang="en-US" dirty="0" smtClean="0"/>
              <a:t>spring.</a:t>
            </a:r>
          </a:p>
          <a:p>
            <a:pPr lvl="1"/>
            <a:r>
              <a:rPr lang="en-US" dirty="0" smtClean="0"/>
              <a:t>Southern </a:t>
            </a:r>
            <a:r>
              <a:rPr lang="en-US" dirty="0"/>
              <a:t>hemisphere: 1</a:t>
            </a:r>
            <a:r>
              <a:rPr lang="en-US" baseline="30000" dirty="0"/>
              <a:t>st</a:t>
            </a:r>
            <a:r>
              <a:rPr lang="en-US" dirty="0"/>
              <a:t> day of autumn </a:t>
            </a:r>
            <a:endParaRPr lang="en-US" dirty="0" smtClean="0"/>
          </a:p>
          <a:p>
            <a:pPr marL="457200" lvl="1" indent="0">
              <a:buNone/>
            </a:pPr>
            <a:endParaRPr lang="en-US" dirty="0"/>
          </a:p>
          <a:p>
            <a:r>
              <a:rPr lang="en-US" b="1" dirty="0"/>
              <a:t>Sep 22</a:t>
            </a:r>
            <a:r>
              <a:rPr lang="en-US" b="1" baseline="30000" dirty="0"/>
              <a:t>nd</a:t>
            </a:r>
            <a:r>
              <a:rPr lang="en-US" b="1" dirty="0"/>
              <a:t>: </a:t>
            </a:r>
            <a:r>
              <a:rPr lang="en-US" dirty="0"/>
              <a:t>Northern hemisphere: 1</a:t>
            </a:r>
            <a:r>
              <a:rPr lang="en-US" baseline="30000" dirty="0"/>
              <a:t>st</a:t>
            </a:r>
            <a:r>
              <a:rPr lang="en-US" dirty="0"/>
              <a:t> day of autumn. </a:t>
            </a:r>
            <a:endParaRPr lang="en-US" dirty="0" smtClean="0"/>
          </a:p>
          <a:p>
            <a:pPr lvl="1"/>
            <a:r>
              <a:rPr lang="en-US" dirty="0" smtClean="0"/>
              <a:t>Southern </a:t>
            </a:r>
            <a:r>
              <a:rPr lang="en-US" dirty="0"/>
              <a:t>hemisphere: 1</a:t>
            </a:r>
            <a:r>
              <a:rPr lang="en-US" baseline="30000" dirty="0"/>
              <a:t>st</a:t>
            </a:r>
            <a:r>
              <a:rPr lang="en-US" dirty="0"/>
              <a:t> day of spring</a:t>
            </a:r>
          </a:p>
          <a:p>
            <a:endParaRPr lang="en-US" dirty="0"/>
          </a:p>
        </p:txBody>
      </p:sp>
      <p:pic>
        <p:nvPicPr>
          <p:cNvPr id="9220" name="Picture 4" descr="http://d1jqu7g1y74ds1.cloudfront.net/wp-content/uploads/2008/06/solsticeandequin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4783" y="2209800"/>
            <a:ext cx="4299217" cy="3552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5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3547045"/>
              </p:ext>
            </p:extLst>
          </p:nvPr>
        </p:nvGraphicFramePr>
        <p:xfrm>
          <a:off x="228600" y="457200"/>
          <a:ext cx="8686800" cy="5715001"/>
        </p:xfrm>
        <a:graphic>
          <a:graphicData uri="http://schemas.openxmlformats.org/drawingml/2006/table">
            <a:tbl>
              <a:tblPr firstRow="1" firstCol="1" bandRow="1">
                <a:tableStyleId>{5C22544A-7EE6-4342-B048-85BDC9FD1C3A}</a:tableStyleId>
              </a:tblPr>
              <a:tblGrid>
                <a:gridCol w="2171700"/>
                <a:gridCol w="2171700"/>
                <a:gridCol w="2171700"/>
                <a:gridCol w="2171700"/>
              </a:tblGrid>
              <a:tr h="1506219">
                <a:tc>
                  <a:txBody>
                    <a:bodyPr/>
                    <a:lstStyle/>
                    <a:p>
                      <a:pPr marL="0" marR="0">
                        <a:spcBef>
                          <a:spcPts val="0"/>
                        </a:spcBef>
                        <a:spcAft>
                          <a:spcPts val="0"/>
                        </a:spcAft>
                      </a:pPr>
                      <a:r>
                        <a:rPr lang="en-US" sz="1200" dirty="0">
                          <a:effectLst/>
                        </a:rPr>
                        <a:t> </a:t>
                      </a:r>
                    </a:p>
                    <a:p>
                      <a:pPr marL="0" marR="0">
                        <a:spcBef>
                          <a:spcPts val="0"/>
                        </a:spcBef>
                        <a:spcAft>
                          <a:spcPts val="0"/>
                        </a:spcAft>
                      </a:pPr>
                      <a:r>
                        <a:rPr lang="en-US" sz="1200" dirty="0">
                          <a:effectLst/>
                        </a:rPr>
                        <a:t>Northern </a:t>
                      </a:r>
                    </a:p>
                    <a:p>
                      <a:pPr marL="0" marR="0">
                        <a:spcBef>
                          <a:spcPts val="0"/>
                        </a:spcBef>
                        <a:spcAft>
                          <a:spcPts val="0"/>
                        </a:spcAft>
                      </a:pPr>
                      <a:r>
                        <a:rPr lang="en-US" sz="1200" dirty="0">
                          <a:effectLst/>
                        </a:rPr>
                        <a:t>Hemisphere</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Tropics</a:t>
                      </a:r>
                    </a:p>
                    <a:p>
                      <a:pPr marL="0" marR="0">
                        <a:spcBef>
                          <a:spcPts val="0"/>
                        </a:spcBef>
                        <a:spcAft>
                          <a:spcPts val="0"/>
                        </a:spcAft>
                      </a:pPr>
                      <a:r>
                        <a:rPr lang="en-US" sz="1200">
                          <a:effectLst/>
                        </a:rPr>
                        <a:t> </a:t>
                      </a:r>
                    </a:p>
                    <a:p>
                      <a:pPr marL="0" marR="0">
                        <a:spcBef>
                          <a:spcPts val="0"/>
                        </a:spcBef>
                        <a:spcAft>
                          <a:spcPts val="0"/>
                        </a:spcAft>
                      </a:pPr>
                      <a:r>
                        <a:rPr lang="en-US" sz="1200">
                          <a:effectLst/>
                        </a:rPr>
                        <a:t>Ex. Sierra Leone, West Africa</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Mid-latitude or temperate</a:t>
                      </a:r>
                    </a:p>
                    <a:p>
                      <a:pPr marL="0" marR="0">
                        <a:spcBef>
                          <a:spcPts val="0"/>
                        </a:spcBef>
                        <a:spcAft>
                          <a:spcPts val="0"/>
                        </a:spcAft>
                      </a:pPr>
                      <a:r>
                        <a:rPr lang="en-US" sz="1200">
                          <a:effectLst/>
                        </a:rPr>
                        <a:t> </a:t>
                      </a:r>
                    </a:p>
                    <a:p>
                      <a:pPr marL="0" marR="0">
                        <a:spcBef>
                          <a:spcPts val="0"/>
                        </a:spcBef>
                        <a:spcAft>
                          <a:spcPts val="0"/>
                        </a:spcAft>
                      </a:pPr>
                      <a:r>
                        <a:rPr lang="en-US" sz="1200">
                          <a:effectLst/>
                        </a:rPr>
                        <a:t>Ex. USA</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Polar regions</a:t>
                      </a:r>
                    </a:p>
                    <a:p>
                      <a:pPr marL="0" marR="0">
                        <a:spcBef>
                          <a:spcPts val="0"/>
                        </a:spcBef>
                        <a:spcAft>
                          <a:spcPts val="0"/>
                        </a:spcAft>
                      </a:pPr>
                      <a:r>
                        <a:rPr lang="en-US" sz="1200">
                          <a:effectLst/>
                        </a:rPr>
                        <a:t> </a:t>
                      </a:r>
                    </a:p>
                    <a:p>
                      <a:pPr marL="0" marR="0">
                        <a:spcBef>
                          <a:spcPts val="0"/>
                        </a:spcBef>
                        <a:spcAft>
                          <a:spcPts val="0"/>
                        </a:spcAft>
                      </a:pPr>
                      <a:r>
                        <a:rPr lang="en-US" sz="1200">
                          <a:effectLst/>
                        </a:rPr>
                        <a:t>Ex. North Alaska</a:t>
                      </a:r>
                      <a:endParaRPr lang="en-US" sz="1200">
                        <a:effectLst/>
                        <a:latin typeface="Times New Roman"/>
                        <a:ea typeface="Times New Roman"/>
                      </a:endParaRPr>
                    </a:p>
                  </a:txBody>
                  <a:tcPr marL="68580" marR="68580" marT="0" marB="0"/>
                </a:tc>
              </a:tr>
              <a:tr h="1346706">
                <a:tc>
                  <a:txBody>
                    <a:bodyPr/>
                    <a:lstStyle/>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Summer</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a:effectLst/>
                        </a:rPr>
                        <a:t> </a:t>
                      </a:r>
                      <a:endParaRPr lang="en-US" sz="1200" dirty="0" smtClean="0">
                        <a:effectLst/>
                      </a:endParaRPr>
                    </a:p>
                  </a:txBody>
                  <a:tcPr marL="68580" marR="68580" marT="0" marB="0"/>
                </a:tc>
                <a:tc>
                  <a:txBody>
                    <a:bodyPr/>
                    <a:lstStyle/>
                    <a:p>
                      <a:pPr marL="0" marR="0">
                        <a:spcBef>
                          <a:spcPts val="0"/>
                        </a:spcBef>
                        <a:spcAft>
                          <a:spcPts val="0"/>
                        </a:spcAft>
                      </a:pPr>
                      <a:endParaRPr lang="en-US" sz="1200" dirty="0" smtClean="0">
                        <a:effectLst/>
                      </a:endParaRPr>
                    </a:p>
                    <a:p>
                      <a:pPr marL="0" marR="0">
                        <a:spcBef>
                          <a:spcPts val="0"/>
                        </a:spcBef>
                        <a:spcAft>
                          <a:spcPts val="0"/>
                        </a:spcAft>
                      </a:pP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0" marR="68580" marT="0" marB="0"/>
                </a:tc>
              </a:tr>
              <a:tr h="1400312">
                <a:tc>
                  <a:txBody>
                    <a:bodyPr/>
                    <a:lstStyle/>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Spring/ fall</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0" marR="68580" marT="0" marB="0"/>
                </a:tc>
              </a:tr>
              <a:tr h="1461764">
                <a:tc>
                  <a:txBody>
                    <a:bodyPr/>
                    <a:lstStyle/>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Winter</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2591356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Spheres</a:t>
            </a:r>
            <a:endParaRPr lang="en-US" dirty="0"/>
          </a:p>
        </p:txBody>
      </p:sp>
      <p:sp>
        <p:nvSpPr>
          <p:cNvPr id="3" name="Content Placeholder 2"/>
          <p:cNvSpPr>
            <a:spLocks noGrp="1"/>
          </p:cNvSpPr>
          <p:nvPr>
            <p:ph idx="1"/>
          </p:nvPr>
        </p:nvSpPr>
        <p:spPr/>
        <p:txBody>
          <a:bodyPr/>
          <a:lstStyle/>
          <a:p>
            <a:endParaRPr lang="en-US"/>
          </a:p>
        </p:txBody>
      </p:sp>
      <p:pic>
        <p:nvPicPr>
          <p:cNvPr id="9218" name="Picture 2" descr="Water, Land, and Air"/>
          <p:cNvPicPr>
            <a:picLocks noChangeAspect="1" noChangeArrowheads="1"/>
          </p:cNvPicPr>
          <p:nvPr/>
        </p:nvPicPr>
        <p:blipFill rotWithShape="1">
          <a:blip r:embed="rId2">
            <a:extLst>
              <a:ext uri="{28A0092B-C50C-407E-A947-70E740481C1C}">
                <a14:useLocalDpi xmlns:a14="http://schemas.microsoft.com/office/drawing/2010/main" val="0"/>
              </a:ext>
            </a:extLst>
          </a:blip>
          <a:srcRect t="13480" b="10915"/>
          <a:stretch/>
        </p:blipFill>
        <p:spPr bwMode="auto">
          <a:xfrm>
            <a:off x="1328057" y="1600200"/>
            <a:ext cx="6553200" cy="4954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6322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1.bp.blogspot.com/-RjGCM4n9Kak/U9BAGIa9OKI/AAAAAAAACk4/B64q2ScPMOM/s1600/Atmospher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7979229" cy="569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6433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Atmosphere</a:t>
            </a:r>
            <a:endParaRPr lang="en-US" dirty="0"/>
          </a:p>
        </p:txBody>
      </p:sp>
      <p:sp>
        <p:nvSpPr>
          <p:cNvPr id="3" name="Content Placeholder 2"/>
          <p:cNvSpPr>
            <a:spLocks noGrp="1"/>
          </p:cNvSpPr>
          <p:nvPr>
            <p:ph idx="1"/>
          </p:nvPr>
        </p:nvSpPr>
        <p:spPr>
          <a:xfrm>
            <a:off x="457200" y="1600200"/>
            <a:ext cx="4419600" cy="5029200"/>
          </a:xfrm>
        </p:spPr>
        <p:txBody>
          <a:bodyPr>
            <a:normAutofit fontScale="92500" lnSpcReduction="20000"/>
          </a:bodyPr>
          <a:lstStyle/>
          <a:p>
            <a:r>
              <a:rPr lang="en-US" sz="3200" dirty="0" smtClean="0"/>
              <a:t>Envelope of gases that surround Earth</a:t>
            </a:r>
          </a:p>
          <a:p>
            <a:pPr lvl="1"/>
            <a:r>
              <a:rPr lang="en-US" sz="2000" dirty="0" smtClean="0"/>
              <a:t>Gravity holds atmosphere around the planet</a:t>
            </a:r>
            <a:endParaRPr lang="en-US" sz="2000" dirty="0"/>
          </a:p>
          <a:p>
            <a:pPr lvl="1"/>
            <a:r>
              <a:rPr lang="en-US" sz="2000" dirty="0" smtClean="0"/>
              <a:t>78% Nitrogen</a:t>
            </a:r>
          </a:p>
          <a:p>
            <a:pPr lvl="1"/>
            <a:r>
              <a:rPr lang="en-US" sz="2000" dirty="0" smtClean="0"/>
              <a:t>21% Oxygen</a:t>
            </a:r>
          </a:p>
          <a:p>
            <a:pPr lvl="1"/>
            <a:r>
              <a:rPr lang="en-US" sz="2000" dirty="0" smtClean="0"/>
              <a:t>1% argon, carbon dioxide, ozone, and other gases</a:t>
            </a:r>
          </a:p>
          <a:p>
            <a:r>
              <a:rPr lang="en-US" sz="3200" dirty="0" smtClean="0"/>
              <a:t>Protects the earth from the sun’s harmful rays</a:t>
            </a:r>
          </a:p>
          <a:p>
            <a:pPr lvl="1"/>
            <a:r>
              <a:rPr lang="en-US" sz="2000" b="1" dirty="0" smtClean="0"/>
              <a:t>Ozone Layer (0</a:t>
            </a:r>
            <a:r>
              <a:rPr lang="en-US" sz="2000" b="1" baseline="-25000" dirty="0" smtClean="0"/>
              <a:t>3</a:t>
            </a:r>
            <a:r>
              <a:rPr lang="en-US" sz="2000" b="1" dirty="0" smtClean="0"/>
              <a:t>)</a:t>
            </a:r>
            <a:r>
              <a:rPr lang="en-US" sz="2000" dirty="0" smtClean="0"/>
              <a:t> - beneficial</a:t>
            </a:r>
            <a:r>
              <a:rPr lang="en-US" sz="2000" dirty="0"/>
              <a:t>, preventing potentially damaging ultraviolet light from reaching the Earth's surface</a:t>
            </a:r>
            <a:endParaRPr lang="en-US" sz="2000" dirty="0" smtClean="0"/>
          </a:p>
        </p:txBody>
      </p:sp>
      <p:pic>
        <p:nvPicPr>
          <p:cNvPr id="2050" name="Picture 3" descr="http://www.topnews.in/files/ozone_lay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6028" y="1524000"/>
            <a:ext cx="3693515" cy="521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32580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Lithosphere</a:t>
            </a:r>
            <a:endParaRPr lang="en-US" dirty="0"/>
          </a:p>
        </p:txBody>
      </p:sp>
      <p:sp>
        <p:nvSpPr>
          <p:cNvPr id="3" name="Content Placeholder 2"/>
          <p:cNvSpPr>
            <a:spLocks noGrp="1"/>
          </p:cNvSpPr>
          <p:nvPr>
            <p:ph idx="1"/>
          </p:nvPr>
        </p:nvSpPr>
        <p:spPr>
          <a:xfrm>
            <a:off x="5943600" y="1694654"/>
            <a:ext cx="2819400" cy="4525963"/>
          </a:xfrm>
        </p:spPr>
        <p:txBody>
          <a:bodyPr/>
          <a:lstStyle/>
          <a:p>
            <a:pPr lvl="0"/>
            <a:r>
              <a:rPr lang="en-US" sz="2800" dirty="0"/>
              <a:t>the solid crust of the </a:t>
            </a:r>
            <a:r>
              <a:rPr lang="en-US" sz="2800" dirty="0" smtClean="0"/>
              <a:t>planet</a:t>
            </a:r>
          </a:p>
          <a:p>
            <a:pPr lvl="1"/>
            <a:r>
              <a:rPr lang="en-US" sz="1800" dirty="0" smtClean="0"/>
              <a:t>forms </a:t>
            </a:r>
            <a:r>
              <a:rPr lang="en-US" sz="1800" dirty="0"/>
              <a:t>the Earth’s continents, islands, and ocean floors.</a:t>
            </a:r>
          </a:p>
          <a:p>
            <a:r>
              <a:rPr lang="en-US" sz="2800" dirty="0" smtClean="0"/>
              <a:t>30% of Earth’s surface = land</a:t>
            </a:r>
          </a:p>
          <a:p>
            <a:endParaRPr lang="en-US" dirty="0"/>
          </a:p>
        </p:txBody>
      </p:sp>
      <p:pic>
        <p:nvPicPr>
          <p:cNvPr id="3074" name="Picture 1" descr="lithosp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4999"/>
            <a:ext cx="5525666"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75260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Hydrosphere</a:t>
            </a:r>
            <a:endParaRPr lang="en-US" dirty="0"/>
          </a:p>
        </p:txBody>
      </p:sp>
      <p:sp>
        <p:nvSpPr>
          <p:cNvPr id="3" name="Content Placeholder 2"/>
          <p:cNvSpPr>
            <a:spLocks noGrp="1"/>
          </p:cNvSpPr>
          <p:nvPr>
            <p:ph idx="1"/>
          </p:nvPr>
        </p:nvSpPr>
        <p:spPr>
          <a:xfrm>
            <a:off x="457200" y="1600200"/>
            <a:ext cx="8305800" cy="4525963"/>
          </a:xfrm>
        </p:spPr>
        <p:txBody>
          <a:bodyPr>
            <a:normAutofit/>
          </a:bodyPr>
          <a:lstStyle/>
          <a:p>
            <a:r>
              <a:rPr lang="en-US" sz="3200" dirty="0"/>
              <a:t>all of Earth’s </a:t>
            </a:r>
            <a:r>
              <a:rPr lang="en-US" sz="3200" dirty="0" smtClean="0"/>
              <a:t>water</a:t>
            </a:r>
          </a:p>
          <a:p>
            <a:r>
              <a:rPr lang="en-US" sz="3200" dirty="0" smtClean="0"/>
              <a:t>covers </a:t>
            </a:r>
            <a:r>
              <a:rPr lang="en-US" sz="3200" dirty="0"/>
              <a:t>about 70 percent of the earth’s </a:t>
            </a:r>
            <a:r>
              <a:rPr lang="en-US" sz="3200" dirty="0" smtClean="0"/>
              <a:t>surface</a:t>
            </a:r>
          </a:p>
          <a:p>
            <a:pPr lvl="1"/>
            <a:r>
              <a:rPr lang="en-US" sz="2000" dirty="0" smtClean="0"/>
              <a:t> includes </a:t>
            </a:r>
            <a:r>
              <a:rPr lang="en-US" sz="2000" dirty="0"/>
              <a:t>water in liquid, solid, and gaseous forms</a:t>
            </a:r>
            <a:r>
              <a:rPr lang="en-US" sz="2000" dirty="0" smtClean="0"/>
              <a:t>.</a:t>
            </a:r>
          </a:p>
          <a:p>
            <a:pPr lvl="1"/>
            <a:r>
              <a:rPr lang="en-US" sz="2000" dirty="0" smtClean="0"/>
              <a:t>Oceans, lakes, rivers, underground water</a:t>
            </a:r>
            <a:endParaRPr lang="en-US" sz="2000" dirty="0"/>
          </a:p>
        </p:txBody>
      </p:sp>
      <p:pic>
        <p:nvPicPr>
          <p:cNvPr id="4098" name="Picture 2" descr="http://www.physicalgeography.net/fundamentals/images/hydrocyc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962400"/>
            <a:ext cx="554699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13754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Biosphere</a:t>
            </a:r>
            <a:endParaRPr lang="en-US" dirty="0"/>
          </a:p>
        </p:txBody>
      </p:sp>
      <p:sp>
        <p:nvSpPr>
          <p:cNvPr id="3" name="Content Placeholder 2"/>
          <p:cNvSpPr>
            <a:spLocks noGrp="1"/>
          </p:cNvSpPr>
          <p:nvPr>
            <p:ph idx="1"/>
          </p:nvPr>
        </p:nvSpPr>
        <p:spPr/>
        <p:txBody>
          <a:bodyPr>
            <a:normAutofit/>
          </a:bodyPr>
          <a:lstStyle/>
          <a:p>
            <a:r>
              <a:rPr lang="en-US" sz="2800" dirty="0" smtClean="0"/>
              <a:t>All life forms on earth</a:t>
            </a:r>
          </a:p>
          <a:p>
            <a:pPr lvl="1"/>
            <a:r>
              <a:rPr lang="en-US" sz="1800" dirty="0" smtClean="0"/>
              <a:t>People, plants, and animals</a:t>
            </a:r>
            <a:endParaRPr lang="en-US" sz="1800" dirty="0"/>
          </a:p>
        </p:txBody>
      </p:sp>
      <p:pic>
        <p:nvPicPr>
          <p:cNvPr id="5122" name="Picture 2" descr="https://mrgeogwagg.files.wordpress.com/2014/09/biosphere-as-life-suppo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43200"/>
            <a:ext cx="3814762" cy="34575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pubs.usgs.gov/pp/p1386a/images/gallery-1/full-res/pp1386a1-fig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7551" y="2057400"/>
            <a:ext cx="4556449"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7487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Check</a:t>
            </a:r>
            <a:endParaRPr lang="en-US" dirty="0"/>
          </a:p>
        </p:txBody>
      </p:sp>
      <p:sp>
        <p:nvSpPr>
          <p:cNvPr id="3" name="Content Placeholder 2"/>
          <p:cNvSpPr>
            <a:spLocks noGrp="1"/>
          </p:cNvSpPr>
          <p:nvPr>
            <p:ph idx="1"/>
          </p:nvPr>
        </p:nvSpPr>
        <p:spPr/>
        <p:txBody>
          <a:bodyPr>
            <a:noAutofit/>
          </a:bodyPr>
          <a:lstStyle/>
          <a:p>
            <a:r>
              <a:rPr lang="en-US" sz="3600" dirty="0" smtClean="0"/>
              <a:t>How do the atmosphere, lithosphere, hydrosphere, and biosphere interact with each other?</a:t>
            </a:r>
          </a:p>
          <a:p>
            <a:endParaRPr lang="en-US" sz="3600" dirty="0" smtClean="0"/>
          </a:p>
          <a:p>
            <a:r>
              <a:rPr lang="en-US" sz="3600" dirty="0" smtClean="0"/>
              <a:t>How is the biosphere supported and developed by the other 3 spheres?</a:t>
            </a:r>
            <a:endParaRPr lang="en-US" sz="3600" dirty="0"/>
          </a:p>
        </p:txBody>
      </p:sp>
    </p:spTree>
    <p:extLst>
      <p:ext uri="{BB962C8B-B14F-4D97-AF65-F5344CB8AC3E}">
        <p14:creationId xmlns:p14="http://schemas.microsoft.com/office/powerpoint/2010/main" val="2334321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 Now			9/14/2016</a:t>
            </a:r>
            <a:endParaRPr lang="en-US" dirty="0"/>
          </a:p>
        </p:txBody>
      </p:sp>
      <p:sp>
        <p:nvSpPr>
          <p:cNvPr id="3" name="Content Placeholder 2"/>
          <p:cNvSpPr>
            <a:spLocks noGrp="1"/>
          </p:cNvSpPr>
          <p:nvPr>
            <p:ph idx="1"/>
          </p:nvPr>
        </p:nvSpPr>
        <p:spPr/>
        <p:txBody>
          <a:bodyPr>
            <a:noAutofit/>
          </a:bodyPr>
          <a:lstStyle/>
          <a:p>
            <a:r>
              <a:rPr lang="en-US" sz="4400" dirty="0"/>
              <a:t>On the same sheet of notebook paper from yesterday, write the date, and below it </a:t>
            </a:r>
            <a:r>
              <a:rPr lang="en-US" sz="4400" dirty="0" smtClean="0"/>
              <a:t>define:</a:t>
            </a:r>
          </a:p>
          <a:p>
            <a:pPr lvl="1"/>
            <a:r>
              <a:rPr lang="en-US" sz="4000" b="1" dirty="0" smtClean="0">
                <a:solidFill>
                  <a:schemeClr val="tx2">
                    <a:lumMod val="75000"/>
                  </a:schemeClr>
                </a:solidFill>
              </a:rPr>
              <a:t>regime</a:t>
            </a:r>
            <a:r>
              <a:rPr lang="en-US" sz="4000" dirty="0" smtClean="0"/>
              <a:t> </a:t>
            </a:r>
            <a:r>
              <a:rPr lang="en-US" sz="4000" dirty="0"/>
              <a:t>and </a:t>
            </a:r>
            <a:r>
              <a:rPr lang="en-US" sz="4000" b="1" dirty="0" smtClean="0">
                <a:solidFill>
                  <a:schemeClr val="tx2">
                    <a:lumMod val="75000"/>
                  </a:schemeClr>
                </a:solidFill>
              </a:rPr>
              <a:t>authority</a:t>
            </a:r>
            <a:r>
              <a:rPr lang="en-US" sz="4000" dirty="0" smtClean="0"/>
              <a:t>.  </a:t>
            </a:r>
          </a:p>
          <a:p>
            <a:pPr lvl="1"/>
            <a:r>
              <a:rPr lang="en-US" sz="4000" dirty="0" smtClean="0"/>
              <a:t>Use </a:t>
            </a:r>
            <a:r>
              <a:rPr lang="en-US" sz="4000" dirty="0"/>
              <a:t>each word in a separate sentence.</a:t>
            </a:r>
          </a:p>
        </p:txBody>
      </p:sp>
    </p:spTree>
    <p:extLst>
      <p:ext uri="{BB962C8B-B14F-4D97-AF65-F5344CB8AC3E}">
        <p14:creationId xmlns:p14="http://schemas.microsoft.com/office/powerpoint/2010/main" val="37385911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t>
            </a:r>
            <a:r>
              <a:rPr lang="en-US" dirty="0" smtClean="0"/>
              <a:t>Affecting Weather </a:t>
            </a:r>
            <a:endParaRPr lang="en-US" dirty="0"/>
          </a:p>
        </p:txBody>
      </p:sp>
      <p:sp>
        <p:nvSpPr>
          <p:cNvPr id="3" name="Content Placeholder 2"/>
          <p:cNvSpPr>
            <a:spLocks noGrp="1"/>
          </p:cNvSpPr>
          <p:nvPr>
            <p:ph idx="1"/>
          </p:nvPr>
        </p:nvSpPr>
        <p:spPr/>
        <p:txBody>
          <a:bodyPr/>
          <a:lstStyle/>
          <a:p>
            <a:r>
              <a:rPr lang="en-US" b="1" u="sng" dirty="0"/>
              <a:t>Precipitation</a:t>
            </a:r>
            <a:r>
              <a:rPr lang="en-US" dirty="0"/>
              <a:t>: Moisture from the atmosphere.</a:t>
            </a:r>
          </a:p>
          <a:p>
            <a:endParaRPr lang="en-US" dirty="0"/>
          </a:p>
        </p:txBody>
      </p:sp>
      <p:pic>
        <p:nvPicPr>
          <p:cNvPr id="4" name="Picture 2" descr="http://www.physicalgeography.net/fundamentals/images/hydrocyc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438400"/>
            <a:ext cx="71527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18526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t>Precipitation</a:t>
            </a:r>
            <a:endParaRPr lang="en-US" dirty="0"/>
          </a:p>
        </p:txBody>
      </p:sp>
      <p:sp>
        <p:nvSpPr>
          <p:cNvPr id="3" name="Content Placeholder 2"/>
          <p:cNvSpPr>
            <a:spLocks noGrp="1"/>
          </p:cNvSpPr>
          <p:nvPr>
            <p:ph idx="1"/>
          </p:nvPr>
        </p:nvSpPr>
        <p:spPr>
          <a:xfrm>
            <a:off x="304800" y="1295400"/>
            <a:ext cx="4876800" cy="5334000"/>
          </a:xfrm>
        </p:spPr>
        <p:txBody>
          <a:bodyPr>
            <a:normAutofit/>
          </a:bodyPr>
          <a:lstStyle/>
          <a:p>
            <a:r>
              <a:rPr lang="en-US" sz="2600" u="sng" dirty="0"/>
              <a:t>Humidity</a:t>
            </a:r>
            <a:r>
              <a:rPr lang="en-US" sz="2600" dirty="0"/>
              <a:t>: Amount of water </a:t>
            </a:r>
            <a:r>
              <a:rPr lang="en-US" sz="2600" dirty="0" smtClean="0"/>
              <a:t>vapor </a:t>
            </a:r>
            <a:r>
              <a:rPr lang="en-US" sz="2600" dirty="0"/>
              <a:t>in the air- as a %.</a:t>
            </a:r>
          </a:p>
          <a:p>
            <a:pPr lvl="1"/>
            <a:r>
              <a:rPr lang="en-US" sz="1800" dirty="0"/>
              <a:t>The higher the temp the more moisture the air can hold.</a:t>
            </a:r>
          </a:p>
          <a:p>
            <a:endParaRPr lang="en-US" sz="2800" dirty="0"/>
          </a:p>
          <a:p>
            <a:r>
              <a:rPr lang="en-US" sz="2600" dirty="0"/>
              <a:t>Condensation: usually caused as air cools. </a:t>
            </a:r>
            <a:endParaRPr lang="en-US" sz="2600" dirty="0" smtClean="0"/>
          </a:p>
          <a:p>
            <a:pPr lvl="1"/>
            <a:r>
              <a:rPr lang="en-US" sz="1800" dirty="0" smtClean="0"/>
              <a:t>Types</a:t>
            </a:r>
            <a:r>
              <a:rPr lang="en-US" sz="1800" dirty="0"/>
              <a:t>: clouds, fog, dew</a:t>
            </a:r>
            <a:r>
              <a:rPr lang="en-US" sz="1800" dirty="0" smtClean="0"/>
              <a:t>.</a:t>
            </a:r>
            <a:endParaRPr lang="en-US" sz="1800" dirty="0"/>
          </a:p>
          <a:p>
            <a:endParaRPr lang="en-US" dirty="0"/>
          </a:p>
        </p:txBody>
      </p:sp>
      <p:pic>
        <p:nvPicPr>
          <p:cNvPr id="1030" name="Picture 6" descr="Image result for humidity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6914" y="1695450"/>
            <a:ext cx="22479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umidity me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1" y="689883"/>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humidity me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0864" y="3733800"/>
            <a:ext cx="2909661" cy="21997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humidity me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4267200"/>
            <a:ext cx="1856014" cy="250997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humidity me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5272338"/>
            <a:ext cx="2667000" cy="147218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humidity mem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69439" y="4840041"/>
            <a:ext cx="1945411" cy="1945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64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Hail</a:t>
            </a:r>
            <a:endParaRPr lang="en-US" dirty="0"/>
          </a:p>
        </p:txBody>
      </p:sp>
      <p:sp>
        <p:nvSpPr>
          <p:cNvPr id="3" name="Content Placeholder 2"/>
          <p:cNvSpPr>
            <a:spLocks noGrp="1"/>
          </p:cNvSpPr>
          <p:nvPr>
            <p:ph idx="1"/>
          </p:nvPr>
        </p:nvSpPr>
        <p:spPr/>
        <p:txBody>
          <a:bodyPr/>
          <a:lstStyle/>
          <a:p>
            <a:r>
              <a:rPr lang="en-US" dirty="0" smtClean="0"/>
              <a:t>formed </a:t>
            </a:r>
            <a:r>
              <a:rPr lang="en-US" dirty="0"/>
              <a:t>in storm clouds. Rain that freezes and, then, adds further layers of moisture, which in turn freeze as they are blown back up the storm cloud by powerful up currents.</a:t>
            </a:r>
          </a:p>
          <a:p>
            <a:endParaRPr lang="en-US" dirty="0"/>
          </a:p>
        </p:txBody>
      </p:sp>
      <p:pic>
        <p:nvPicPr>
          <p:cNvPr id="1026" name="Picture 2" descr="Image result for hail me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74029"/>
            <a:ext cx="2362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ail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890" y="76200"/>
            <a:ext cx="1955110" cy="14989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hail storm san antonio 20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352800"/>
            <a:ext cx="2743200" cy="27386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hail storm san antonio 20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971800"/>
            <a:ext cx="5152571" cy="3864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3650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Image result for four types of precipi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9220200" cy="691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2095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Precipitation is highly </a:t>
            </a:r>
            <a:r>
              <a:rPr lang="en-US" sz="4400" b="1" dirty="0"/>
              <a:t>unevenly</a:t>
            </a:r>
            <a:r>
              <a:rPr lang="en-US" sz="4400" dirty="0"/>
              <a:t> distributed worldwide. </a:t>
            </a:r>
          </a:p>
        </p:txBody>
      </p:sp>
      <p:sp>
        <p:nvSpPr>
          <p:cNvPr id="3" name="Content Placeholder 2"/>
          <p:cNvSpPr>
            <a:spLocks noGrp="1"/>
          </p:cNvSpPr>
          <p:nvPr>
            <p:ph idx="1"/>
          </p:nvPr>
        </p:nvSpPr>
        <p:spPr>
          <a:xfrm>
            <a:off x="152400" y="1676400"/>
            <a:ext cx="4038600" cy="4525963"/>
          </a:xfrm>
        </p:spPr>
        <p:txBody>
          <a:bodyPr/>
          <a:lstStyle/>
          <a:p>
            <a:r>
              <a:rPr lang="en-US" dirty="0" smtClean="0"/>
              <a:t>Causes: </a:t>
            </a:r>
          </a:p>
          <a:p>
            <a:pPr marL="0" indent="0">
              <a:buNone/>
            </a:pPr>
            <a:r>
              <a:rPr lang="en-US" dirty="0" smtClean="0"/>
              <a:t>	1. Differences </a:t>
            </a:r>
            <a:r>
              <a:rPr lang="en-US" dirty="0"/>
              <a:t>in </a:t>
            </a:r>
            <a:r>
              <a:rPr lang="en-US" dirty="0" smtClean="0"/>
              <a:t>	pressure- </a:t>
            </a:r>
            <a:r>
              <a:rPr lang="en-US" dirty="0"/>
              <a:t>low </a:t>
            </a:r>
            <a:r>
              <a:rPr lang="en-US" dirty="0" smtClean="0"/>
              <a:t>	pressure </a:t>
            </a:r>
            <a:r>
              <a:rPr lang="en-US" dirty="0"/>
              <a:t>tends to </a:t>
            </a:r>
            <a:r>
              <a:rPr lang="en-US" dirty="0" smtClean="0"/>
              <a:t>	bring </a:t>
            </a:r>
            <a:r>
              <a:rPr lang="en-US" dirty="0"/>
              <a:t>unstable </a:t>
            </a:r>
            <a:r>
              <a:rPr lang="en-US" dirty="0" smtClean="0"/>
              <a:t>	weather</a:t>
            </a:r>
            <a:r>
              <a:rPr lang="en-US" dirty="0"/>
              <a:t>.  </a:t>
            </a:r>
            <a:endParaRPr lang="en-US" dirty="0" smtClean="0"/>
          </a:p>
          <a:p>
            <a:pPr marL="0" indent="0">
              <a:buNone/>
            </a:pPr>
            <a:r>
              <a:rPr lang="en-US" dirty="0" smtClean="0"/>
              <a:t>	</a:t>
            </a:r>
          </a:p>
          <a:p>
            <a:pPr marL="0" indent="0">
              <a:buNone/>
            </a:pPr>
            <a:r>
              <a:rPr lang="en-US" dirty="0"/>
              <a:t>	</a:t>
            </a:r>
            <a:r>
              <a:rPr lang="en-US" dirty="0" smtClean="0"/>
              <a:t>2</a:t>
            </a:r>
            <a:r>
              <a:rPr lang="en-US" dirty="0"/>
              <a:t>. Winds (esp. </a:t>
            </a:r>
            <a:r>
              <a:rPr lang="en-US" dirty="0" smtClean="0"/>
              <a:t>	monsoons</a:t>
            </a:r>
            <a:r>
              <a:rPr lang="en-US" dirty="0"/>
              <a:t>)   </a:t>
            </a:r>
            <a:endParaRPr lang="en-US" dirty="0" smtClean="0"/>
          </a:p>
          <a:p>
            <a:pPr marL="0" indent="0">
              <a:buNone/>
            </a:pPr>
            <a:endParaRPr lang="en-US" dirty="0"/>
          </a:p>
          <a:p>
            <a:pPr marL="0" indent="0">
              <a:buNone/>
            </a:pPr>
            <a:r>
              <a:rPr lang="en-US" dirty="0" smtClean="0"/>
              <a:t>	3</a:t>
            </a:r>
            <a:r>
              <a:rPr lang="en-US" dirty="0"/>
              <a:t>. Seasons.</a:t>
            </a:r>
          </a:p>
          <a:p>
            <a:endParaRPr lang="en-US" dirty="0"/>
          </a:p>
        </p:txBody>
      </p:sp>
      <p:pic>
        <p:nvPicPr>
          <p:cNvPr id="2050" name="Picture 2" descr="Image result for low pressure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543" y="3886200"/>
            <a:ext cx="4267200" cy="28892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onsoon win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1600200"/>
            <a:ext cx="3200400" cy="2132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92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effectLst/>
              </a:rPr>
              <a:t>Elevation and mountain effects</a:t>
            </a:r>
            <a:r>
              <a:rPr lang="en-US" b="1" u="sng" dirty="0" smtClean="0">
                <a:effectLst/>
              </a:rPr>
              <a:t>.</a:t>
            </a:r>
            <a:endParaRPr lang="en-US" dirty="0"/>
          </a:p>
        </p:txBody>
      </p:sp>
      <p:sp>
        <p:nvSpPr>
          <p:cNvPr id="3" name="Content Placeholder 2"/>
          <p:cNvSpPr>
            <a:spLocks noGrp="1"/>
          </p:cNvSpPr>
          <p:nvPr>
            <p:ph idx="1"/>
          </p:nvPr>
        </p:nvSpPr>
        <p:spPr/>
        <p:txBody>
          <a:bodyPr/>
          <a:lstStyle/>
          <a:p>
            <a:r>
              <a:rPr lang="en-US" dirty="0"/>
              <a:t>1. Temperature: An increase in elevation leads to a fall in temperature by 3.5 F /1000feet; ex 80 F at sea level; 76.5 F at 1000feet; 73 F at 2000feet;  69.5 F at 3000feet</a:t>
            </a:r>
            <a:r>
              <a:rPr lang="en-US" dirty="0" smtClean="0"/>
              <a:t>.</a:t>
            </a:r>
            <a:endParaRPr lang="en-US" dirty="0"/>
          </a:p>
        </p:txBody>
      </p:sp>
      <p:pic>
        <p:nvPicPr>
          <p:cNvPr id="3074" name="Picture 2" descr="Image result for elevation effects on cl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796267"/>
            <a:ext cx="5366493" cy="40290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mounta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514" y="4843462"/>
            <a:ext cx="3013281" cy="178754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mountai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075" y="3242581"/>
            <a:ext cx="2194158" cy="1557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2" y="0"/>
            <a:ext cx="8229600" cy="1600200"/>
          </a:xfrm>
        </p:spPr>
        <p:txBody>
          <a:bodyPr/>
          <a:lstStyle/>
          <a:p>
            <a:r>
              <a:rPr lang="en-US" dirty="0" smtClean="0"/>
              <a:t>The Orographic Effect</a:t>
            </a:r>
            <a:endParaRPr lang="en-US" dirty="0"/>
          </a:p>
        </p:txBody>
      </p:sp>
      <p:sp>
        <p:nvSpPr>
          <p:cNvPr id="3" name="Content Placeholder 2"/>
          <p:cNvSpPr>
            <a:spLocks noGrp="1"/>
          </p:cNvSpPr>
          <p:nvPr>
            <p:ph idx="1"/>
          </p:nvPr>
        </p:nvSpPr>
        <p:spPr>
          <a:xfrm>
            <a:off x="3657600" y="5562600"/>
            <a:ext cx="4953000" cy="891381"/>
          </a:xfrm>
        </p:spPr>
        <p:txBody>
          <a:bodyPr>
            <a:normAutofit fontScale="92500" lnSpcReduction="20000"/>
          </a:bodyPr>
          <a:lstStyle/>
          <a:p>
            <a:r>
              <a:rPr lang="en-US" dirty="0"/>
              <a:t>Drier area is known as a </a:t>
            </a:r>
            <a:r>
              <a:rPr lang="en-US" u="sng" dirty="0" smtClean="0"/>
              <a:t>Rain </a:t>
            </a:r>
            <a:r>
              <a:rPr lang="en-US" u="sng" dirty="0"/>
              <a:t>shadow</a:t>
            </a:r>
            <a:r>
              <a:rPr lang="en-US" dirty="0"/>
              <a:t> – often a desert</a:t>
            </a:r>
          </a:p>
          <a:p>
            <a:pPr lvl="1"/>
            <a:r>
              <a:rPr lang="en-US" dirty="0"/>
              <a:t>Ex, Death Valley </a:t>
            </a:r>
            <a:endParaRPr lang="en-US" dirty="0"/>
          </a:p>
        </p:txBody>
      </p:sp>
      <p:pic>
        <p:nvPicPr>
          <p:cNvPr id="4098" name="Picture 2" descr="Image result for orographic eff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114" y="1676400"/>
            <a:ext cx="7553325"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9003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t>Storms</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Sudden violent weather.</a:t>
            </a:r>
            <a:endParaRPr lang="en-US" dirty="0"/>
          </a:p>
        </p:txBody>
      </p:sp>
      <p:pic>
        <p:nvPicPr>
          <p:cNvPr id="5122" name="Picture 2" descr="https://www.sott.net/image/s15/311605/large/shelfcloud_san_antonio_texas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81618"/>
            <a:ext cx="6477000" cy="4832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439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Causes in USA</a:t>
            </a:r>
            <a:endParaRPr lang="en-US" dirty="0"/>
          </a:p>
        </p:txBody>
      </p:sp>
      <p:sp>
        <p:nvSpPr>
          <p:cNvPr id="3" name="Content Placeholder 2"/>
          <p:cNvSpPr>
            <a:spLocks noGrp="1"/>
          </p:cNvSpPr>
          <p:nvPr>
            <p:ph idx="1"/>
          </p:nvPr>
        </p:nvSpPr>
        <p:spPr/>
        <p:txBody>
          <a:bodyPr/>
          <a:lstStyle/>
          <a:p>
            <a:r>
              <a:rPr lang="en-US" dirty="0"/>
              <a:t>1. </a:t>
            </a:r>
            <a:r>
              <a:rPr lang="en-US" u="sng" dirty="0"/>
              <a:t>Mid-latitude storms</a:t>
            </a:r>
            <a:r>
              <a:rPr lang="en-US" dirty="0"/>
              <a:t>. </a:t>
            </a:r>
            <a:endParaRPr lang="en-US" dirty="0" smtClean="0"/>
          </a:p>
          <a:p>
            <a:pPr lvl="1"/>
            <a:r>
              <a:rPr lang="en-US" dirty="0" smtClean="0"/>
              <a:t>When </a:t>
            </a:r>
            <a:r>
              <a:rPr lang="en-US" dirty="0"/>
              <a:t>cold polar air masses meet warm moist subtropical air masses, large cyclones form. These are low pressure areas with rapidly rising moist air.  The storms are pushed from west to east by the jet stream and cause heavy precipitation at the fronts. </a:t>
            </a:r>
            <a:endParaRPr lang="en-US" dirty="0" smtClean="0"/>
          </a:p>
          <a:p>
            <a:pPr lvl="1"/>
            <a:endParaRPr lang="en-US" dirty="0" smtClean="0"/>
          </a:p>
          <a:p>
            <a:pPr lvl="1"/>
            <a:r>
              <a:rPr lang="en-US" u="sng" dirty="0" smtClean="0"/>
              <a:t>tornadoes</a:t>
            </a:r>
            <a:r>
              <a:rPr lang="en-US" dirty="0" smtClean="0"/>
              <a:t>- </a:t>
            </a:r>
            <a:r>
              <a:rPr lang="en-US" dirty="0"/>
              <a:t>twisting spirals of air, with wind speeds up to 300mph, which form funnels from the base of the storm cloud.</a:t>
            </a:r>
            <a:endParaRPr lang="en-US" dirty="0"/>
          </a:p>
        </p:txBody>
      </p:sp>
      <p:pic>
        <p:nvPicPr>
          <p:cNvPr id="6146" name="Picture 2" descr="Image result for midlatitude cycl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114800"/>
            <a:ext cx="3867150" cy="261244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midlatitude cycl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199" y="4267138"/>
            <a:ext cx="4305193" cy="2460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6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505200" cy="4953000"/>
          </a:xfrm>
        </p:spPr>
        <p:txBody>
          <a:bodyPr>
            <a:normAutofit lnSpcReduction="10000"/>
          </a:bodyPr>
          <a:lstStyle/>
          <a:p>
            <a:r>
              <a:rPr lang="en-US" sz="3200" dirty="0"/>
              <a:t>2. </a:t>
            </a:r>
            <a:r>
              <a:rPr lang="en-US" sz="3200" u="sng" dirty="0"/>
              <a:t>Tropical </a:t>
            </a:r>
            <a:r>
              <a:rPr lang="en-US" sz="3200" u="sng" dirty="0" smtClean="0"/>
              <a:t>cyclones:</a:t>
            </a:r>
          </a:p>
          <a:p>
            <a:pPr lvl="1"/>
            <a:r>
              <a:rPr lang="en-US" sz="2000" dirty="0" smtClean="0"/>
              <a:t>in </a:t>
            </a:r>
            <a:r>
              <a:rPr lang="en-US" sz="2000" dirty="0"/>
              <a:t>the West</a:t>
            </a:r>
            <a:r>
              <a:rPr lang="en-US" sz="2000" u="sng" dirty="0"/>
              <a:t>- </a:t>
            </a:r>
            <a:r>
              <a:rPr lang="en-US" sz="2000" u="sng" dirty="0" smtClean="0"/>
              <a:t>Hurricanes</a:t>
            </a:r>
          </a:p>
          <a:p>
            <a:pPr lvl="1"/>
            <a:r>
              <a:rPr lang="en-US" sz="2000" dirty="0" smtClean="0"/>
              <a:t>in </a:t>
            </a:r>
            <a:r>
              <a:rPr lang="en-US" sz="2000" dirty="0"/>
              <a:t>the East</a:t>
            </a:r>
            <a:r>
              <a:rPr lang="en-US" sz="2000" u="sng" dirty="0"/>
              <a:t>- Typhoons.</a:t>
            </a:r>
            <a:endParaRPr lang="en-US" sz="2000" dirty="0"/>
          </a:p>
          <a:p>
            <a:r>
              <a:rPr lang="en-US" sz="3200" dirty="0"/>
              <a:t>Formed by heating of Tropical  oceans  and the earth’s rotation.</a:t>
            </a:r>
          </a:p>
          <a:p>
            <a:endParaRPr lang="en-US" dirty="0"/>
          </a:p>
        </p:txBody>
      </p:sp>
      <p:sp>
        <p:nvSpPr>
          <p:cNvPr id="4" name="Title 1"/>
          <p:cNvSpPr>
            <a:spLocks noGrp="1"/>
          </p:cNvSpPr>
          <p:nvPr>
            <p:ph type="title"/>
          </p:nvPr>
        </p:nvSpPr>
        <p:spPr/>
        <p:txBody>
          <a:bodyPr/>
          <a:lstStyle/>
          <a:p>
            <a:r>
              <a:rPr lang="en-US" dirty="0" smtClean="0"/>
              <a:t>Major Causes in USA</a:t>
            </a:r>
            <a:endParaRPr lang="en-US" dirty="0"/>
          </a:p>
        </p:txBody>
      </p:sp>
      <p:pic>
        <p:nvPicPr>
          <p:cNvPr id="7172" name="Picture 4" descr="Image result for hurric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057400"/>
            <a:ext cx="5195849" cy="3896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56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 Now			9/15/2016</a:t>
            </a:r>
            <a:endParaRPr lang="en-US" dirty="0"/>
          </a:p>
        </p:txBody>
      </p:sp>
      <p:sp>
        <p:nvSpPr>
          <p:cNvPr id="3" name="Content Placeholder 2"/>
          <p:cNvSpPr>
            <a:spLocks noGrp="1"/>
          </p:cNvSpPr>
          <p:nvPr>
            <p:ph idx="1"/>
          </p:nvPr>
        </p:nvSpPr>
        <p:spPr/>
        <p:txBody>
          <a:bodyPr>
            <a:noAutofit/>
          </a:bodyPr>
          <a:lstStyle/>
          <a:p>
            <a:r>
              <a:rPr lang="en-US" sz="4000" dirty="0"/>
              <a:t>On the same sheet of notebook paper from yesterday, write the date, and below it </a:t>
            </a:r>
            <a:r>
              <a:rPr lang="en-US" sz="4000" dirty="0" smtClean="0"/>
              <a:t>define:</a:t>
            </a:r>
          </a:p>
          <a:p>
            <a:pPr lvl="1"/>
            <a:r>
              <a:rPr lang="en-US" sz="3600" b="1" dirty="0" smtClean="0">
                <a:solidFill>
                  <a:schemeClr val="tx2">
                    <a:lumMod val="75000"/>
                  </a:schemeClr>
                </a:solidFill>
              </a:rPr>
              <a:t>impact</a:t>
            </a:r>
            <a:r>
              <a:rPr lang="en-US" sz="3600" dirty="0" smtClean="0"/>
              <a:t> </a:t>
            </a:r>
            <a:r>
              <a:rPr lang="en-US" sz="3600" dirty="0"/>
              <a:t>and </a:t>
            </a:r>
            <a:r>
              <a:rPr lang="en-US" sz="3600" b="1" dirty="0" smtClean="0">
                <a:solidFill>
                  <a:schemeClr val="tx2">
                    <a:lumMod val="75000"/>
                  </a:schemeClr>
                </a:solidFill>
              </a:rPr>
              <a:t>affect</a:t>
            </a:r>
            <a:r>
              <a:rPr lang="en-US" sz="3600" dirty="0" smtClean="0"/>
              <a:t>.  </a:t>
            </a:r>
          </a:p>
          <a:p>
            <a:pPr lvl="1"/>
            <a:r>
              <a:rPr lang="en-US" sz="3600" dirty="0" smtClean="0"/>
              <a:t>Use </a:t>
            </a:r>
            <a:r>
              <a:rPr lang="en-US" sz="3600" dirty="0"/>
              <a:t>each word in a separate sentence</a:t>
            </a:r>
            <a:r>
              <a:rPr lang="en-US" sz="3600" dirty="0" smtClean="0"/>
              <a:t>.</a:t>
            </a:r>
          </a:p>
          <a:p>
            <a:r>
              <a:rPr lang="en-US" sz="4000" dirty="0" smtClean="0"/>
              <a:t>Vocab is due today!</a:t>
            </a:r>
            <a:endParaRPr lang="en-US" sz="4000" dirty="0"/>
          </a:p>
        </p:txBody>
      </p:sp>
    </p:spTree>
    <p:extLst>
      <p:ext uri="{BB962C8B-B14F-4D97-AF65-F5344CB8AC3E}">
        <p14:creationId xmlns:p14="http://schemas.microsoft.com/office/powerpoint/2010/main" val="39667928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Image result for hurric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 y="1143000"/>
            <a:ext cx="9252232"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8820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lstStyle/>
          <a:p>
            <a:r>
              <a:rPr lang="en-US" dirty="0" smtClean="0"/>
              <a:t>Key Facts</a:t>
            </a:r>
            <a:endParaRPr lang="en-US" dirty="0"/>
          </a:p>
        </p:txBody>
      </p:sp>
      <p:sp>
        <p:nvSpPr>
          <p:cNvPr id="3" name="Content Placeholder 2"/>
          <p:cNvSpPr>
            <a:spLocks noGrp="1"/>
          </p:cNvSpPr>
          <p:nvPr>
            <p:ph idx="1"/>
          </p:nvPr>
        </p:nvSpPr>
        <p:spPr>
          <a:xfrm>
            <a:off x="4724400" y="1752600"/>
            <a:ext cx="4648200" cy="4800600"/>
          </a:xfrm>
        </p:spPr>
        <p:txBody>
          <a:bodyPr>
            <a:normAutofit fontScale="92500" lnSpcReduction="10000"/>
          </a:bodyPr>
          <a:lstStyle/>
          <a:p>
            <a:r>
              <a:rPr lang="en-US" dirty="0"/>
              <a:t>1. Strongest winds are in the eye wall; can be &gt;155mph.</a:t>
            </a:r>
          </a:p>
          <a:p>
            <a:r>
              <a:rPr lang="en-US" dirty="0"/>
              <a:t>2. The eye is a place of relative calm.</a:t>
            </a:r>
          </a:p>
          <a:p>
            <a:pPr marL="0" indent="0">
              <a:buNone/>
            </a:pPr>
            <a:endParaRPr lang="en-US" dirty="0" smtClean="0"/>
          </a:p>
          <a:p>
            <a:pPr marL="0" indent="0">
              <a:buNone/>
            </a:pPr>
            <a:r>
              <a:rPr lang="en-US" b="1" dirty="0" smtClean="0"/>
              <a:t>Effects</a:t>
            </a:r>
            <a:r>
              <a:rPr lang="en-US" b="1" dirty="0"/>
              <a:t>. Damage caused by-</a:t>
            </a:r>
          </a:p>
          <a:p>
            <a:pPr marL="0" indent="0">
              <a:buNone/>
            </a:pPr>
            <a:r>
              <a:rPr lang="en-US" dirty="0" smtClean="0"/>
              <a:t>	1. </a:t>
            </a:r>
            <a:r>
              <a:rPr lang="en-US" dirty="0"/>
              <a:t>Very heavy rain, ex </a:t>
            </a:r>
            <a:r>
              <a:rPr lang="en-US" dirty="0" smtClean="0"/>
              <a:t>		Katrina- </a:t>
            </a:r>
            <a:r>
              <a:rPr lang="en-US" dirty="0"/>
              <a:t>10-15 </a:t>
            </a:r>
            <a:r>
              <a:rPr lang="en-US" dirty="0" smtClean="0"/>
              <a:t>		inches</a:t>
            </a:r>
            <a:r>
              <a:rPr lang="en-US" dirty="0"/>
              <a:t>.</a:t>
            </a:r>
          </a:p>
          <a:p>
            <a:pPr marL="0" indent="0">
              <a:buNone/>
            </a:pPr>
            <a:r>
              <a:rPr lang="en-US" dirty="0" smtClean="0"/>
              <a:t>	2</a:t>
            </a:r>
            <a:r>
              <a:rPr lang="en-US" dirty="0"/>
              <a:t>. Storm surge, ex. </a:t>
            </a:r>
            <a:r>
              <a:rPr lang="en-US" dirty="0" smtClean="0"/>
              <a:t>			Katrina- </a:t>
            </a:r>
            <a:r>
              <a:rPr lang="en-US" dirty="0"/>
              <a:t>up to 20 </a:t>
            </a:r>
            <a:r>
              <a:rPr lang="en-US" dirty="0" smtClean="0"/>
              <a:t>		feet </a:t>
            </a:r>
            <a:r>
              <a:rPr lang="en-US" dirty="0"/>
              <a:t>waves.</a:t>
            </a:r>
          </a:p>
          <a:p>
            <a:pPr marL="0" indent="0">
              <a:buNone/>
            </a:pPr>
            <a:r>
              <a:rPr lang="en-US" dirty="0" smtClean="0"/>
              <a:t>	3</a:t>
            </a:r>
            <a:r>
              <a:rPr lang="en-US" dirty="0"/>
              <a:t>. Winds, ex. Katrina- </a:t>
            </a:r>
            <a:r>
              <a:rPr lang="en-US" dirty="0" smtClean="0"/>
              <a:t>		145mph</a:t>
            </a:r>
            <a:r>
              <a:rPr lang="en-US" dirty="0"/>
              <a:t>.</a:t>
            </a:r>
          </a:p>
          <a:p>
            <a:pPr marL="0" indent="0">
              <a:buNone/>
            </a:pPr>
            <a:endParaRPr lang="en-US" dirty="0"/>
          </a:p>
        </p:txBody>
      </p:sp>
      <p:pic>
        <p:nvPicPr>
          <p:cNvPr id="9218" name="Picture 2" descr="Image result for hurricane katr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14" y="1447800"/>
            <a:ext cx="3544888" cy="22098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hurricane katri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867259"/>
            <a:ext cx="4114800" cy="2729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51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9/28/15</a:t>
            </a:r>
            <a:endParaRPr lang="en-US" dirty="0"/>
          </a:p>
        </p:txBody>
      </p:sp>
      <p:sp>
        <p:nvSpPr>
          <p:cNvPr id="3" name="Content Placeholder 2"/>
          <p:cNvSpPr>
            <a:spLocks noGrp="1"/>
          </p:cNvSpPr>
          <p:nvPr>
            <p:ph idx="1"/>
          </p:nvPr>
        </p:nvSpPr>
        <p:spPr/>
        <p:txBody>
          <a:bodyPr>
            <a:normAutofit/>
          </a:bodyPr>
          <a:lstStyle/>
          <a:p>
            <a:r>
              <a:rPr lang="en-US" sz="4000" dirty="0"/>
              <a:t>On a sheet of notebook paper, write your name and class period at the top.  Write the date on the first line, and below it:  </a:t>
            </a:r>
            <a:endParaRPr lang="en-US" sz="4000" dirty="0" smtClean="0"/>
          </a:p>
          <a:p>
            <a:pPr lvl="1"/>
            <a:r>
              <a:rPr lang="en-US" sz="2800" b="1" dirty="0" smtClean="0"/>
              <a:t>Define</a:t>
            </a:r>
            <a:r>
              <a:rPr lang="en-US" sz="2800" b="1" dirty="0" smtClean="0">
                <a:solidFill>
                  <a:schemeClr val="tx2">
                    <a:lumMod val="75000"/>
                  </a:schemeClr>
                </a:solidFill>
              </a:rPr>
              <a:t> </a:t>
            </a:r>
            <a:r>
              <a:rPr lang="en-US" sz="2800" b="1" dirty="0">
                <a:solidFill>
                  <a:schemeClr val="tx2">
                    <a:lumMod val="75000"/>
                  </a:schemeClr>
                </a:solidFill>
              </a:rPr>
              <a:t>predictable </a:t>
            </a:r>
            <a:r>
              <a:rPr lang="en-US" sz="2800" b="1" dirty="0"/>
              <a:t>and </a:t>
            </a:r>
            <a:r>
              <a:rPr lang="en-US" sz="2800" b="1" dirty="0">
                <a:solidFill>
                  <a:schemeClr val="tx2">
                    <a:lumMod val="75000"/>
                  </a:schemeClr>
                </a:solidFill>
              </a:rPr>
              <a:t>eventually.  </a:t>
            </a:r>
            <a:endParaRPr lang="en-US" sz="2800" b="1" dirty="0" smtClean="0">
              <a:solidFill>
                <a:schemeClr val="tx2">
                  <a:lumMod val="75000"/>
                </a:schemeClr>
              </a:solidFill>
            </a:endParaRPr>
          </a:p>
          <a:p>
            <a:pPr lvl="1"/>
            <a:r>
              <a:rPr lang="en-US" sz="2800" b="1" dirty="0" smtClean="0">
                <a:solidFill>
                  <a:schemeClr val="accent2">
                    <a:lumMod val="75000"/>
                  </a:schemeClr>
                </a:solidFill>
              </a:rPr>
              <a:t>Use </a:t>
            </a:r>
            <a:r>
              <a:rPr lang="en-US" sz="2800" b="1" dirty="0">
                <a:solidFill>
                  <a:schemeClr val="accent2">
                    <a:lumMod val="75000"/>
                  </a:schemeClr>
                </a:solidFill>
              </a:rPr>
              <a:t>each of them in a separate sentence</a:t>
            </a:r>
          </a:p>
        </p:txBody>
      </p:sp>
    </p:spTree>
    <p:extLst>
      <p:ext uri="{BB962C8B-B14F-4D97-AF65-F5344CB8AC3E}">
        <p14:creationId xmlns:p14="http://schemas.microsoft.com/office/powerpoint/2010/main" val="18989871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9/29/15</a:t>
            </a:r>
            <a:endParaRPr lang="en-US" dirty="0"/>
          </a:p>
        </p:txBody>
      </p:sp>
      <p:sp>
        <p:nvSpPr>
          <p:cNvPr id="3" name="Content Placeholder 2"/>
          <p:cNvSpPr>
            <a:spLocks noGrp="1"/>
          </p:cNvSpPr>
          <p:nvPr>
            <p:ph idx="1"/>
          </p:nvPr>
        </p:nvSpPr>
        <p:spPr/>
        <p:txBody>
          <a:bodyPr>
            <a:normAutofit lnSpcReduction="10000"/>
          </a:bodyPr>
          <a:lstStyle/>
          <a:p>
            <a:r>
              <a:rPr lang="en-US" sz="4000" dirty="0"/>
              <a:t>On </a:t>
            </a:r>
            <a:r>
              <a:rPr lang="en-US" sz="4000" dirty="0" smtClean="0"/>
              <a:t>the same sheet </a:t>
            </a:r>
            <a:r>
              <a:rPr lang="en-US" sz="4000" dirty="0"/>
              <a:t>of notebook </a:t>
            </a:r>
            <a:r>
              <a:rPr lang="en-US" sz="4000" dirty="0" smtClean="0"/>
              <a:t>paper from yesterday: </a:t>
            </a:r>
          </a:p>
          <a:p>
            <a:pPr lvl="1"/>
            <a:r>
              <a:rPr lang="en-US" sz="3200" dirty="0" smtClean="0"/>
              <a:t>Write the </a:t>
            </a:r>
            <a:r>
              <a:rPr lang="en-US" sz="3200" dirty="0"/>
              <a:t>date on the </a:t>
            </a:r>
            <a:r>
              <a:rPr lang="en-US" sz="3200" dirty="0" smtClean="0"/>
              <a:t>next line.</a:t>
            </a:r>
          </a:p>
          <a:p>
            <a:pPr marL="457200" lvl="1" indent="0">
              <a:buNone/>
            </a:pPr>
            <a:endParaRPr lang="en-US" sz="3200" dirty="0" smtClean="0"/>
          </a:p>
          <a:p>
            <a:pPr lvl="1"/>
            <a:r>
              <a:rPr lang="en-US" sz="2800" b="1" dirty="0" smtClean="0"/>
              <a:t>Define</a:t>
            </a:r>
            <a:r>
              <a:rPr lang="en-US" sz="2800" b="1" dirty="0" smtClean="0">
                <a:solidFill>
                  <a:schemeClr val="tx2">
                    <a:lumMod val="75000"/>
                  </a:schemeClr>
                </a:solidFill>
              </a:rPr>
              <a:t> crucial </a:t>
            </a:r>
            <a:r>
              <a:rPr lang="en-US" sz="2800" b="1" dirty="0"/>
              <a:t>and </a:t>
            </a:r>
            <a:r>
              <a:rPr lang="en-US" sz="2800" b="1" dirty="0" smtClean="0">
                <a:solidFill>
                  <a:schemeClr val="tx2">
                    <a:lumMod val="75000"/>
                  </a:schemeClr>
                </a:solidFill>
              </a:rPr>
              <a:t>derive.  </a:t>
            </a:r>
          </a:p>
          <a:p>
            <a:pPr marL="457200" lvl="1" indent="0">
              <a:buNone/>
            </a:pPr>
            <a:endParaRPr lang="en-US" sz="2800" b="1" dirty="0" smtClean="0">
              <a:solidFill>
                <a:schemeClr val="tx2">
                  <a:lumMod val="75000"/>
                </a:schemeClr>
              </a:solidFill>
            </a:endParaRPr>
          </a:p>
          <a:p>
            <a:pPr lvl="1"/>
            <a:r>
              <a:rPr lang="en-US" sz="2800" b="1" dirty="0" smtClean="0">
                <a:solidFill>
                  <a:schemeClr val="accent2">
                    <a:lumMod val="75000"/>
                  </a:schemeClr>
                </a:solidFill>
              </a:rPr>
              <a:t>Use </a:t>
            </a:r>
            <a:r>
              <a:rPr lang="en-US" sz="2800" b="1" dirty="0">
                <a:solidFill>
                  <a:schemeClr val="accent2">
                    <a:lumMod val="75000"/>
                  </a:schemeClr>
                </a:solidFill>
              </a:rPr>
              <a:t>each of them in a separate sentence</a:t>
            </a:r>
          </a:p>
        </p:txBody>
      </p:sp>
    </p:spTree>
    <p:extLst>
      <p:ext uri="{BB962C8B-B14F-4D97-AF65-F5344CB8AC3E}">
        <p14:creationId xmlns:p14="http://schemas.microsoft.com/office/powerpoint/2010/main" val="37883350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9/30/15</a:t>
            </a:r>
            <a:endParaRPr lang="en-US" dirty="0"/>
          </a:p>
        </p:txBody>
      </p:sp>
      <p:sp>
        <p:nvSpPr>
          <p:cNvPr id="3" name="Content Placeholder 2"/>
          <p:cNvSpPr>
            <a:spLocks noGrp="1"/>
          </p:cNvSpPr>
          <p:nvPr>
            <p:ph idx="1"/>
          </p:nvPr>
        </p:nvSpPr>
        <p:spPr/>
        <p:txBody>
          <a:bodyPr>
            <a:normAutofit lnSpcReduction="10000"/>
          </a:bodyPr>
          <a:lstStyle/>
          <a:p>
            <a:r>
              <a:rPr lang="en-US" sz="4000" dirty="0"/>
              <a:t>On </a:t>
            </a:r>
            <a:r>
              <a:rPr lang="en-US" sz="4000" dirty="0" smtClean="0"/>
              <a:t>the same sheet </a:t>
            </a:r>
            <a:r>
              <a:rPr lang="en-US" sz="4000" dirty="0"/>
              <a:t>of notebook </a:t>
            </a:r>
            <a:r>
              <a:rPr lang="en-US" sz="4000" dirty="0" smtClean="0"/>
              <a:t>paper from yesterday: </a:t>
            </a:r>
          </a:p>
          <a:p>
            <a:pPr lvl="1"/>
            <a:r>
              <a:rPr lang="en-US" sz="3200" dirty="0" smtClean="0"/>
              <a:t>Write the </a:t>
            </a:r>
            <a:r>
              <a:rPr lang="en-US" sz="3200" dirty="0"/>
              <a:t>date on the </a:t>
            </a:r>
            <a:r>
              <a:rPr lang="en-US" sz="3200" dirty="0" smtClean="0"/>
              <a:t>next line.</a:t>
            </a:r>
          </a:p>
          <a:p>
            <a:pPr marL="457200" lvl="1" indent="0">
              <a:buNone/>
            </a:pPr>
            <a:endParaRPr lang="en-US" sz="3200" dirty="0" smtClean="0"/>
          </a:p>
          <a:p>
            <a:pPr lvl="1"/>
            <a:r>
              <a:rPr lang="en-US" sz="2800" b="1" dirty="0" smtClean="0"/>
              <a:t>Define</a:t>
            </a:r>
            <a:r>
              <a:rPr lang="en-US" sz="2800" b="1" dirty="0" smtClean="0">
                <a:solidFill>
                  <a:schemeClr val="tx2">
                    <a:lumMod val="75000"/>
                  </a:schemeClr>
                </a:solidFill>
              </a:rPr>
              <a:t> interdependent </a:t>
            </a:r>
            <a:r>
              <a:rPr lang="en-US" sz="2800" b="1" dirty="0"/>
              <a:t>and </a:t>
            </a:r>
            <a:r>
              <a:rPr lang="en-US" sz="2800" b="1" dirty="0" smtClean="0">
                <a:solidFill>
                  <a:schemeClr val="tx2">
                    <a:lumMod val="75000"/>
                  </a:schemeClr>
                </a:solidFill>
              </a:rPr>
              <a:t>global.  </a:t>
            </a:r>
          </a:p>
          <a:p>
            <a:pPr marL="457200" lvl="1" indent="0">
              <a:buNone/>
            </a:pPr>
            <a:endParaRPr lang="en-US" sz="2800" b="1" dirty="0" smtClean="0">
              <a:solidFill>
                <a:schemeClr val="tx2">
                  <a:lumMod val="75000"/>
                </a:schemeClr>
              </a:solidFill>
            </a:endParaRPr>
          </a:p>
          <a:p>
            <a:pPr lvl="1"/>
            <a:r>
              <a:rPr lang="en-US" sz="2800" b="1" dirty="0" smtClean="0">
                <a:solidFill>
                  <a:schemeClr val="accent2">
                    <a:lumMod val="75000"/>
                  </a:schemeClr>
                </a:solidFill>
              </a:rPr>
              <a:t>Use </a:t>
            </a:r>
            <a:r>
              <a:rPr lang="en-US" sz="2800" b="1" dirty="0">
                <a:solidFill>
                  <a:schemeClr val="accent2">
                    <a:lumMod val="75000"/>
                  </a:schemeClr>
                </a:solidFill>
              </a:rPr>
              <a:t>each of them in a separate sentence</a:t>
            </a:r>
          </a:p>
        </p:txBody>
      </p:sp>
    </p:spTree>
    <p:extLst>
      <p:ext uri="{BB962C8B-B14F-4D97-AF65-F5344CB8AC3E}">
        <p14:creationId xmlns:p14="http://schemas.microsoft.com/office/powerpoint/2010/main" val="42026948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a:t>
            </a:r>
            <a:endParaRPr lang="en-US" dirty="0"/>
          </a:p>
        </p:txBody>
      </p:sp>
      <p:sp>
        <p:nvSpPr>
          <p:cNvPr id="3" name="Content Placeholder 2"/>
          <p:cNvSpPr>
            <a:spLocks noGrp="1"/>
          </p:cNvSpPr>
          <p:nvPr>
            <p:ph idx="1"/>
          </p:nvPr>
        </p:nvSpPr>
        <p:spPr/>
        <p:txBody>
          <a:bodyPr>
            <a:noAutofit/>
          </a:bodyPr>
          <a:lstStyle/>
          <a:p>
            <a:r>
              <a:rPr lang="en-US" sz="4000" dirty="0" smtClean="0"/>
              <a:t>When you are finished with your test, pick up the Guided Reading Assignment and a textbook.</a:t>
            </a:r>
          </a:p>
          <a:p>
            <a:endParaRPr lang="en-US" sz="4000" dirty="0" smtClean="0"/>
          </a:p>
          <a:p>
            <a:r>
              <a:rPr lang="en-US" sz="4000" b="1" dirty="0" smtClean="0">
                <a:solidFill>
                  <a:srgbClr val="FF0000"/>
                </a:solidFill>
              </a:rPr>
              <a:t>The assignment  begins on p.60 in the book.</a:t>
            </a:r>
            <a:endParaRPr lang="en-US" sz="4000" b="1" dirty="0">
              <a:solidFill>
                <a:srgbClr val="FF0000"/>
              </a:solidFill>
            </a:endParaRPr>
          </a:p>
        </p:txBody>
      </p:sp>
    </p:spTree>
    <p:extLst>
      <p:ext uri="{BB962C8B-B14F-4D97-AF65-F5344CB8AC3E}">
        <p14:creationId xmlns:p14="http://schemas.microsoft.com/office/powerpoint/2010/main" val="1816433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9/16/16</a:t>
            </a:r>
            <a:endParaRPr lang="en-US" dirty="0"/>
          </a:p>
        </p:txBody>
      </p:sp>
      <p:sp>
        <p:nvSpPr>
          <p:cNvPr id="3" name="Content Placeholder 2"/>
          <p:cNvSpPr>
            <a:spLocks noGrp="1"/>
          </p:cNvSpPr>
          <p:nvPr>
            <p:ph idx="1"/>
          </p:nvPr>
        </p:nvSpPr>
        <p:spPr/>
        <p:txBody>
          <a:bodyPr>
            <a:normAutofit/>
          </a:bodyPr>
          <a:lstStyle/>
          <a:p>
            <a:r>
              <a:rPr lang="en-US" sz="3600" dirty="0" smtClean="0"/>
              <a:t>Get out your map of Central and South America to review.  (map test next Tuesday)</a:t>
            </a:r>
          </a:p>
          <a:p>
            <a:endParaRPr lang="en-US" sz="3600" dirty="0" smtClean="0"/>
          </a:p>
          <a:p>
            <a:r>
              <a:rPr lang="en-US" sz="3600" dirty="0" smtClean="0"/>
              <a:t>On the Agenda:</a:t>
            </a:r>
          </a:p>
          <a:p>
            <a:pPr lvl="1"/>
            <a:r>
              <a:rPr lang="en-US" sz="2400" dirty="0" smtClean="0"/>
              <a:t>News</a:t>
            </a:r>
          </a:p>
          <a:p>
            <a:pPr lvl="1"/>
            <a:r>
              <a:rPr lang="en-US" sz="2400" dirty="0" smtClean="0"/>
              <a:t>Constitution Day – Preamble and Citizenship Quiz</a:t>
            </a:r>
          </a:p>
          <a:p>
            <a:pPr lvl="1"/>
            <a:r>
              <a:rPr lang="en-US" sz="2400" dirty="0" smtClean="0"/>
              <a:t>Four Spheres Acrostic Poem</a:t>
            </a:r>
            <a:endParaRPr lang="en-US" sz="2400" dirty="0"/>
          </a:p>
        </p:txBody>
      </p:sp>
    </p:spTree>
    <p:extLst>
      <p:ext uri="{BB962C8B-B14F-4D97-AF65-F5344CB8AC3E}">
        <p14:creationId xmlns:p14="http://schemas.microsoft.com/office/powerpoint/2010/main" val="1333488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600200"/>
          </a:xfrm>
        </p:spPr>
        <p:txBody>
          <a:bodyPr/>
          <a:lstStyle/>
          <a:p>
            <a:r>
              <a:rPr lang="en-US" dirty="0" smtClean="0"/>
              <a:t>Do Now			</a:t>
            </a:r>
            <a:r>
              <a:rPr lang="en-US" dirty="0" smtClean="0"/>
              <a:t>9/19/16</a:t>
            </a:r>
            <a:endParaRPr lang="en-US" dirty="0"/>
          </a:p>
        </p:txBody>
      </p:sp>
      <p:sp>
        <p:nvSpPr>
          <p:cNvPr id="3" name="Content Placeholder 2"/>
          <p:cNvSpPr>
            <a:spLocks noGrp="1"/>
          </p:cNvSpPr>
          <p:nvPr>
            <p:ph idx="1"/>
          </p:nvPr>
        </p:nvSpPr>
        <p:spPr>
          <a:xfrm>
            <a:off x="457200" y="1143000"/>
            <a:ext cx="8229600" cy="4800600"/>
          </a:xfrm>
        </p:spPr>
        <p:txBody>
          <a:bodyPr>
            <a:noAutofit/>
          </a:bodyPr>
          <a:lstStyle/>
          <a:p>
            <a:r>
              <a:rPr lang="en-US" sz="4400" dirty="0" smtClean="0"/>
              <a:t>On </a:t>
            </a:r>
            <a:r>
              <a:rPr lang="en-US" sz="4400" dirty="0"/>
              <a:t>a new sheet of notebook paper, write the date on the first line, and below </a:t>
            </a:r>
            <a:r>
              <a:rPr lang="en-US" sz="4400" dirty="0" smtClean="0"/>
              <a:t>it:</a:t>
            </a:r>
          </a:p>
          <a:p>
            <a:pPr lvl="1"/>
            <a:r>
              <a:rPr lang="en-US" sz="3200" dirty="0" smtClean="0"/>
              <a:t>define </a:t>
            </a:r>
            <a:r>
              <a:rPr lang="en-US" sz="3200" b="1" dirty="0" smtClean="0">
                <a:solidFill>
                  <a:schemeClr val="tx2">
                    <a:lumMod val="75000"/>
                  </a:schemeClr>
                </a:solidFill>
              </a:rPr>
              <a:t>similar</a:t>
            </a:r>
            <a:r>
              <a:rPr lang="en-US" sz="3200" dirty="0" smtClean="0"/>
              <a:t> </a:t>
            </a:r>
            <a:r>
              <a:rPr lang="en-US" sz="3200" dirty="0"/>
              <a:t>and </a:t>
            </a:r>
            <a:r>
              <a:rPr lang="en-US" sz="3200" b="1" dirty="0" smtClean="0">
                <a:solidFill>
                  <a:schemeClr val="tx2">
                    <a:lumMod val="75000"/>
                  </a:schemeClr>
                </a:solidFill>
              </a:rPr>
              <a:t>major</a:t>
            </a:r>
            <a:r>
              <a:rPr lang="en-US" sz="3200" dirty="0" smtClean="0"/>
              <a:t>.  </a:t>
            </a:r>
            <a:endParaRPr lang="en-US" sz="3200" dirty="0" smtClean="0"/>
          </a:p>
          <a:p>
            <a:pPr lvl="1"/>
            <a:r>
              <a:rPr lang="en-US" sz="3200" dirty="0" smtClean="0"/>
              <a:t>Use </a:t>
            </a:r>
            <a:r>
              <a:rPr lang="en-US" sz="3200" dirty="0"/>
              <a:t>each word in a separate sentence.  </a:t>
            </a:r>
          </a:p>
          <a:p>
            <a:pPr lvl="1"/>
            <a:r>
              <a:rPr lang="en-US" sz="3200" dirty="0" smtClean="0"/>
              <a:t>Your </a:t>
            </a:r>
            <a:r>
              <a:rPr lang="en-US" sz="3200" dirty="0"/>
              <a:t>vocabulary will be due on Thursday</a:t>
            </a:r>
            <a:r>
              <a:rPr lang="en-US" sz="3200" dirty="0" smtClean="0"/>
              <a:t>.</a:t>
            </a:r>
          </a:p>
          <a:p>
            <a:pPr lvl="1"/>
            <a:endParaRPr lang="en-US" sz="3200" dirty="0"/>
          </a:p>
          <a:p>
            <a:pPr lvl="1"/>
            <a:r>
              <a:rPr lang="en-US" sz="3200" dirty="0" smtClean="0"/>
              <a:t>Hang on to your books!</a:t>
            </a:r>
          </a:p>
        </p:txBody>
      </p:sp>
    </p:spTree>
    <p:extLst>
      <p:ext uri="{BB962C8B-B14F-4D97-AF65-F5344CB8AC3E}">
        <p14:creationId xmlns:p14="http://schemas.microsoft.com/office/powerpoint/2010/main" val="4036913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9/25/15</a:t>
            </a:r>
            <a:endParaRPr lang="en-US" dirty="0"/>
          </a:p>
        </p:txBody>
      </p:sp>
      <p:sp>
        <p:nvSpPr>
          <p:cNvPr id="3" name="Content Placeholder 2"/>
          <p:cNvSpPr>
            <a:spLocks noGrp="1"/>
          </p:cNvSpPr>
          <p:nvPr>
            <p:ph idx="1"/>
          </p:nvPr>
        </p:nvSpPr>
        <p:spPr>
          <a:xfrm>
            <a:off x="381000" y="1600200"/>
            <a:ext cx="8382000" cy="4953000"/>
          </a:xfrm>
        </p:spPr>
        <p:txBody>
          <a:bodyPr>
            <a:noAutofit/>
          </a:bodyPr>
          <a:lstStyle/>
          <a:p>
            <a:r>
              <a:rPr lang="en-US" sz="3200" dirty="0" smtClean="0"/>
              <a:t>Pick up The Four Spheres page from the bookshelf.</a:t>
            </a:r>
          </a:p>
          <a:p>
            <a:pPr lvl="1"/>
            <a:r>
              <a:rPr lang="en-US" sz="2800" dirty="0" smtClean="0"/>
              <a:t>Read the directions, and begin working.  </a:t>
            </a:r>
          </a:p>
          <a:p>
            <a:pPr lvl="1"/>
            <a:r>
              <a:rPr lang="en-US" sz="2800" dirty="0" smtClean="0"/>
              <a:t>You will need a book to complete your work.</a:t>
            </a:r>
          </a:p>
          <a:p>
            <a:pPr lvl="1"/>
            <a:endParaRPr lang="en-US" sz="2800" dirty="0" smtClean="0"/>
          </a:p>
          <a:p>
            <a:r>
              <a:rPr lang="en-US" sz="3200" b="1" dirty="0" smtClean="0">
                <a:solidFill>
                  <a:schemeClr val="accent2">
                    <a:lumMod val="75000"/>
                  </a:schemeClr>
                </a:solidFill>
              </a:rPr>
              <a:t>Have your notes out and ready for me to come around and grade your summaries.</a:t>
            </a:r>
            <a:endParaRPr lang="en-US" sz="3200" b="1" dirty="0">
              <a:solidFill>
                <a:schemeClr val="accent2">
                  <a:lumMod val="75000"/>
                </a:schemeClr>
              </a:solidFill>
            </a:endParaRPr>
          </a:p>
        </p:txBody>
      </p:sp>
    </p:spTree>
    <p:extLst>
      <p:ext uri="{BB962C8B-B14F-4D97-AF65-F5344CB8AC3E}">
        <p14:creationId xmlns:p14="http://schemas.microsoft.com/office/powerpoint/2010/main" val="2098144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Lesson 1: Planet Earth</a:t>
            </a:r>
            <a:endParaRPr lang="en-US" sz="4800" dirty="0"/>
          </a:p>
        </p:txBody>
      </p:sp>
      <p:sp>
        <p:nvSpPr>
          <p:cNvPr id="3" name="Content Placeholder 2"/>
          <p:cNvSpPr>
            <a:spLocks noGrp="1"/>
          </p:cNvSpPr>
          <p:nvPr>
            <p:ph idx="1"/>
          </p:nvPr>
        </p:nvSpPr>
        <p:spPr/>
        <p:txBody>
          <a:bodyPr>
            <a:normAutofit/>
          </a:bodyPr>
          <a:lstStyle/>
          <a:p>
            <a:r>
              <a:rPr lang="en-US" sz="3600" dirty="0" smtClean="0"/>
              <a:t>Objectives:</a:t>
            </a:r>
          </a:p>
          <a:p>
            <a:pPr lvl="1"/>
            <a:r>
              <a:rPr lang="en-US" sz="2400" dirty="0" smtClean="0"/>
              <a:t>Describe the planets and other bodies in the solar system.</a:t>
            </a:r>
          </a:p>
          <a:p>
            <a:pPr lvl="1"/>
            <a:r>
              <a:rPr lang="en-US" sz="2400" dirty="0" smtClean="0"/>
              <a:t>Analyze the biosphere.</a:t>
            </a:r>
          </a:p>
          <a:p>
            <a:pPr lvl="1"/>
            <a:r>
              <a:rPr lang="en-US" sz="2400" dirty="0" smtClean="0"/>
              <a:t>Describe landforms.</a:t>
            </a:r>
          </a:p>
          <a:p>
            <a:r>
              <a:rPr lang="en-US" sz="3600" dirty="0" smtClean="0"/>
              <a:t>Content Vocabulary:</a:t>
            </a:r>
          </a:p>
          <a:p>
            <a:pPr lvl="1"/>
            <a:r>
              <a:rPr lang="en-US" sz="2400" dirty="0" smtClean="0"/>
              <a:t>Hydrosphere, lithosphere, atmosphere, biosphere</a:t>
            </a:r>
          </a:p>
          <a:p>
            <a:r>
              <a:rPr lang="en-US" sz="3600" dirty="0" smtClean="0"/>
              <a:t>Academic Vocabulary:</a:t>
            </a:r>
          </a:p>
          <a:p>
            <a:pPr lvl="1"/>
            <a:r>
              <a:rPr lang="en-US" sz="2400" dirty="0" smtClean="0"/>
              <a:t>Sphere, theory</a:t>
            </a:r>
          </a:p>
        </p:txBody>
      </p:sp>
    </p:spTree>
    <p:extLst>
      <p:ext uri="{BB962C8B-B14F-4D97-AF65-F5344CB8AC3E}">
        <p14:creationId xmlns:p14="http://schemas.microsoft.com/office/powerpoint/2010/main" val="11718849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8876</TotalTime>
  <Words>1688</Words>
  <Application>Microsoft Office PowerPoint</Application>
  <PresentationFormat>On-screen Show (4:3)</PresentationFormat>
  <Paragraphs>299</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Executive</vt:lpstr>
      <vt:lpstr>The Physical World</vt:lpstr>
      <vt:lpstr>Do Now   9/12/16</vt:lpstr>
      <vt:lpstr>Do Now   9/13/2016</vt:lpstr>
      <vt:lpstr>Do Now   9/14/2016</vt:lpstr>
      <vt:lpstr>Do Now   9/15/2016</vt:lpstr>
      <vt:lpstr>Do Now   9/16/16</vt:lpstr>
      <vt:lpstr>Do Now   9/19/16</vt:lpstr>
      <vt:lpstr>Do Now   9/25/15</vt:lpstr>
      <vt:lpstr>Lesson 1: Planet Earth</vt:lpstr>
      <vt:lpstr>What you will know</vt:lpstr>
      <vt:lpstr>Solar System</vt:lpstr>
      <vt:lpstr>Solar System</vt:lpstr>
      <vt:lpstr>Solar System</vt:lpstr>
      <vt:lpstr>Terrestrial Planets</vt:lpstr>
      <vt:lpstr>Gas Giant Planets</vt:lpstr>
      <vt:lpstr>Smaller Space Objects</vt:lpstr>
      <vt:lpstr>Smaller Space Objects</vt:lpstr>
      <vt:lpstr>Smaller Space Objects</vt:lpstr>
      <vt:lpstr>PowerPoint Presentation</vt:lpstr>
      <vt:lpstr>1908 – Russian Meteorite</vt:lpstr>
      <vt:lpstr>Quickwrite</vt:lpstr>
      <vt:lpstr>PowerPoint Presentation</vt:lpstr>
      <vt:lpstr>Solar System</vt:lpstr>
      <vt:lpstr>Solar System</vt:lpstr>
      <vt:lpstr>Earth</vt:lpstr>
      <vt:lpstr>Earth’s Rotation, Revolution, &amp; Tilt</vt:lpstr>
      <vt:lpstr>Earth-Sun Relationships</vt:lpstr>
      <vt:lpstr>Earth-Sun Relationships</vt:lpstr>
      <vt:lpstr>Earth-Sun Relationships</vt:lpstr>
      <vt:lpstr>Important Lines of Lat./Long.</vt:lpstr>
      <vt:lpstr>Equinoxes</vt:lpstr>
      <vt:lpstr>PowerPoint Presentation</vt:lpstr>
      <vt:lpstr>The Four Spheres</vt:lpstr>
      <vt:lpstr>PowerPoint Presentation</vt:lpstr>
      <vt:lpstr>Atmosphere</vt:lpstr>
      <vt:lpstr>Lithosphere</vt:lpstr>
      <vt:lpstr>Hydrosphere</vt:lpstr>
      <vt:lpstr>Biosphere</vt:lpstr>
      <vt:lpstr>Progress Check</vt:lpstr>
      <vt:lpstr>Factors Affecting Weather </vt:lpstr>
      <vt:lpstr>Precipitation</vt:lpstr>
      <vt:lpstr>Hail</vt:lpstr>
      <vt:lpstr>PowerPoint Presentation</vt:lpstr>
      <vt:lpstr>Precipitation is highly unevenly distributed worldwide. </vt:lpstr>
      <vt:lpstr>Elevation and mountain effects.</vt:lpstr>
      <vt:lpstr>The Orographic Effect</vt:lpstr>
      <vt:lpstr>Storms</vt:lpstr>
      <vt:lpstr>Major Causes in USA</vt:lpstr>
      <vt:lpstr>Major Causes in USA</vt:lpstr>
      <vt:lpstr>PowerPoint Presentation</vt:lpstr>
      <vt:lpstr>Key Facts</vt:lpstr>
      <vt:lpstr>Do Now   9/28/15</vt:lpstr>
      <vt:lpstr>Do Now   9/29/15</vt:lpstr>
      <vt:lpstr>Do Now   9/30/15</vt:lpstr>
      <vt:lpstr>Test</vt:lpstr>
    </vt:vector>
  </TitlesOfParts>
  <Company>Northside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Physical World</dc:title>
  <dc:creator>Chelsea Hoffman</dc:creator>
  <cp:lastModifiedBy>Chelsea Hoffman</cp:lastModifiedBy>
  <cp:revision>85</cp:revision>
  <cp:lastPrinted>2016-09-13T19:57:40Z</cp:lastPrinted>
  <dcterms:created xsi:type="dcterms:W3CDTF">2015-09-14T13:40:45Z</dcterms:created>
  <dcterms:modified xsi:type="dcterms:W3CDTF">2016-09-19T14:06:30Z</dcterms:modified>
</cp:coreProperties>
</file>